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937" r:id="rId2"/>
    <p:sldId id="327" r:id="rId3"/>
    <p:sldId id="940" r:id="rId4"/>
    <p:sldId id="944" r:id="rId5"/>
    <p:sldId id="260" r:id="rId6"/>
    <p:sldId id="957" r:id="rId7"/>
    <p:sldId id="948" r:id="rId8"/>
    <p:sldId id="964" r:id="rId9"/>
    <p:sldId id="943" r:id="rId10"/>
    <p:sldId id="949" r:id="rId11"/>
    <p:sldId id="953" r:id="rId12"/>
    <p:sldId id="963" r:id="rId13"/>
    <p:sldId id="958" r:id="rId14"/>
    <p:sldId id="959" r:id="rId15"/>
    <p:sldId id="961" r:id="rId16"/>
    <p:sldId id="952"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06FF8C-CA67-4C60-AC4B-46384ADC14F0}" v="105" dt="2025-03-21T18:32:58.0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09" autoAdjust="0"/>
    <p:restoredTop sz="89831" autoAdjust="0"/>
  </p:normalViewPr>
  <p:slideViewPr>
    <p:cSldViewPr snapToGrid="0">
      <p:cViewPr varScale="1">
        <p:scale>
          <a:sx n="99" d="100"/>
          <a:sy n="99" d="100"/>
        </p:scale>
        <p:origin x="810" y="84"/>
      </p:cViewPr>
      <p:guideLst/>
    </p:cSldViewPr>
  </p:slideViewPr>
  <p:notesTextViewPr>
    <p:cViewPr>
      <p:scale>
        <a:sx n="3" d="2"/>
        <a:sy n="3" d="2"/>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upane, Mahesh - REE-ARS" userId="ae96d502-43d8-40ca-a21e-99fd525bf4b2" providerId="ADAL" clId="{8E06FF8C-CA67-4C60-AC4B-46384ADC14F0}"/>
    <pc:docChg chg="undo redo custSel addSld delSld modSld sldOrd">
      <pc:chgData name="Neupane, Mahesh - REE-ARS" userId="ae96d502-43d8-40ca-a21e-99fd525bf4b2" providerId="ADAL" clId="{8E06FF8C-CA67-4C60-AC4B-46384ADC14F0}" dt="2025-03-21T18:41:30.157" v="1756" actId="2696"/>
      <pc:docMkLst>
        <pc:docMk/>
      </pc:docMkLst>
      <pc:sldChg chg="del">
        <pc:chgData name="Neupane, Mahesh - REE-ARS" userId="ae96d502-43d8-40ca-a21e-99fd525bf4b2" providerId="ADAL" clId="{8E06FF8C-CA67-4C60-AC4B-46384ADC14F0}" dt="2025-03-18T15:03:15.203" v="148" actId="2696"/>
        <pc:sldMkLst>
          <pc:docMk/>
          <pc:sldMk cId="3977778447" sldId="262"/>
        </pc:sldMkLst>
      </pc:sldChg>
      <pc:sldChg chg="modSp add mod modTransition">
        <pc:chgData name="Neupane, Mahesh - REE-ARS" userId="ae96d502-43d8-40ca-a21e-99fd525bf4b2" providerId="ADAL" clId="{8E06FF8C-CA67-4C60-AC4B-46384ADC14F0}" dt="2025-03-21T14:35:49.041" v="950" actId="13926"/>
        <pc:sldMkLst>
          <pc:docMk/>
          <pc:sldMk cId="1681285821" sldId="280"/>
        </pc:sldMkLst>
        <pc:spChg chg="mod">
          <ac:chgData name="Neupane, Mahesh - REE-ARS" userId="ae96d502-43d8-40ca-a21e-99fd525bf4b2" providerId="ADAL" clId="{8E06FF8C-CA67-4C60-AC4B-46384ADC14F0}" dt="2025-03-21T14:35:49.041" v="950" actId="13926"/>
          <ac:spMkLst>
            <pc:docMk/>
            <pc:sldMk cId="1681285821" sldId="280"/>
            <ac:spMk id="2" creationId="{00000000-0000-0000-0000-000000000000}"/>
          </ac:spMkLst>
        </pc:spChg>
      </pc:sldChg>
      <pc:sldChg chg="modSp mod">
        <pc:chgData name="Neupane, Mahesh - REE-ARS" userId="ae96d502-43d8-40ca-a21e-99fd525bf4b2" providerId="ADAL" clId="{8E06FF8C-CA67-4C60-AC4B-46384ADC14F0}" dt="2025-03-21T17:18:05.311" v="1301" actId="13926"/>
        <pc:sldMkLst>
          <pc:docMk/>
          <pc:sldMk cId="2842380508" sldId="327"/>
        </pc:sldMkLst>
        <pc:spChg chg="mod">
          <ac:chgData name="Neupane, Mahesh - REE-ARS" userId="ae96d502-43d8-40ca-a21e-99fd525bf4b2" providerId="ADAL" clId="{8E06FF8C-CA67-4C60-AC4B-46384ADC14F0}" dt="2025-03-21T17:18:05.311" v="1301" actId="13926"/>
          <ac:spMkLst>
            <pc:docMk/>
            <pc:sldMk cId="2842380508" sldId="327"/>
            <ac:spMk id="5" creationId="{A6B98AA6-F6C3-A17D-14CE-17DBDD2F01D6}"/>
          </ac:spMkLst>
        </pc:spChg>
      </pc:sldChg>
      <pc:sldChg chg="modSp mod modNotesTx">
        <pc:chgData name="Neupane, Mahesh - REE-ARS" userId="ae96d502-43d8-40ca-a21e-99fd525bf4b2" providerId="ADAL" clId="{8E06FF8C-CA67-4C60-AC4B-46384ADC14F0}" dt="2025-03-21T12:35:36.895" v="671" actId="20577"/>
        <pc:sldMkLst>
          <pc:docMk/>
          <pc:sldMk cId="834587701" sldId="937"/>
        </pc:sldMkLst>
        <pc:spChg chg="mod">
          <ac:chgData name="Neupane, Mahesh - REE-ARS" userId="ae96d502-43d8-40ca-a21e-99fd525bf4b2" providerId="ADAL" clId="{8E06FF8C-CA67-4C60-AC4B-46384ADC14F0}" dt="2025-03-20T13:42:49.482" v="637" actId="255"/>
          <ac:spMkLst>
            <pc:docMk/>
            <pc:sldMk cId="834587701" sldId="937"/>
            <ac:spMk id="2" creationId="{101AF431-6FA4-60F5-0F32-103336D988D7}"/>
          </ac:spMkLst>
        </pc:spChg>
        <pc:spChg chg="mod">
          <ac:chgData name="Neupane, Mahesh - REE-ARS" userId="ae96d502-43d8-40ca-a21e-99fd525bf4b2" providerId="ADAL" clId="{8E06FF8C-CA67-4C60-AC4B-46384ADC14F0}" dt="2025-03-21T12:35:36.895" v="671" actId="20577"/>
          <ac:spMkLst>
            <pc:docMk/>
            <pc:sldMk cId="834587701" sldId="937"/>
            <ac:spMk id="5" creationId="{3FD09440-2E51-69F0-E603-8A616A82C482}"/>
          </ac:spMkLst>
        </pc:spChg>
      </pc:sldChg>
      <pc:sldChg chg="modSp mod ord modNotesTx">
        <pc:chgData name="Neupane, Mahesh - REE-ARS" userId="ae96d502-43d8-40ca-a21e-99fd525bf4b2" providerId="ADAL" clId="{8E06FF8C-CA67-4C60-AC4B-46384ADC14F0}" dt="2025-03-21T16:41:59.662" v="1270" actId="20577"/>
        <pc:sldMkLst>
          <pc:docMk/>
          <pc:sldMk cId="3393646276" sldId="940"/>
        </pc:sldMkLst>
        <pc:spChg chg="mod">
          <ac:chgData name="Neupane, Mahesh - REE-ARS" userId="ae96d502-43d8-40ca-a21e-99fd525bf4b2" providerId="ADAL" clId="{8E06FF8C-CA67-4C60-AC4B-46384ADC14F0}" dt="2025-03-21T16:41:59.662" v="1270" actId="20577"/>
          <ac:spMkLst>
            <pc:docMk/>
            <pc:sldMk cId="3393646276" sldId="940"/>
            <ac:spMk id="3" creationId="{5CE3631C-1CB6-0973-0E1A-D1B9A71351D6}"/>
          </ac:spMkLst>
        </pc:spChg>
        <pc:spChg chg="mod">
          <ac:chgData name="Neupane, Mahesh - REE-ARS" userId="ae96d502-43d8-40ca-a21e-99fd525bf4b2" providerId="ADAL" clId="{8E06FF8C-CA67-4C60-AC4B-46384ADC14F0}" dt="2025-03-19T15:25:06.765" v="600" actId="1076"/>
          <ac:spMkLst>
            <pc:docMk/>
            <pc:sldMk cId="3393646276" sldId="940"/>
            <ac:spMk id="5" creationId="{3EFF4099-50C6-2681-8782-380750FC5988}"/>
          </ac:spMkLst>
        </pc:spChg>
        <pc:picChg chg="mod">
          <ac:chgData name="Neupane, Mahesh - REE-ARS" userId="ae96d502-43d8-40ca-a21e-99fd525bf4b2" providerId="ADAL" clId="{8E06FF8C-CA67-4C60-AC4B-46384ADC14F0}" dt="2025-03-19T15:24:55.620" v="599" actId="1076"/>
          <ac:picMkLst>
            <pc:docMk/>
            <pc:sldMk cId="3393646276" sldId="940"/>
            <ac:picMk id="6" creationId="{163CB85B-59DF-308A-9C10-F10CBA16226A}"/>
          </ac:picMkLst>
        </pc:picChg>
      </pc:sldChg>
      <pc:sldChg chg="modSp mod">
        <pc:chgData name="Neupane, Mahesh - REE-ARS" userId="ae96d502-43d8-40ca-a21e-99fd525bf4b2" providerId="ADAL" clId="{8E06FF8C-CA67-4C60-AC4B-46384ADC14F0}" dt="2025-03-18T15:07:59.488" v="235" actId="1076"/>
        <pc:sldMkLst>
          <pc:docMk/>
          <pc:sldMk cId="1976432172" sldId="943"/>
        </pc:sldMkLst>
        <pc:spChg chg="mod">
          <ac:chgData name="Neupane, Mahesh - REE-ARS" userId="ae96d502-43d8-40ca-a21e-99fd525bf4b2" providerId="ADAL" clId="{8E06FF8C-CA67-4C60-AC4B-46384ADC14F0}" dt="2025-03-18T15:07:59.488" v="235" actId="1076"/>
          <ac:spMkLst>
            <pc:docMk/>
            <pc:sldMk cId="1976432172" sldId="943"/>
            <ac:spMk id="6" creationId="{50469236-A1AA-9CD6-DC33-5EE362F9F95F}"/>
          </ac:spMkLst>
        </pc:spChg>
        <pc:spChg chg="mod">
          <ac:chgData name="Neupane, Mahesh - REE-ARS" userId="ae96d502-43d8-40ca-a21e-99fd525bf4b2" providerId="ADAL" clId="{8E06FF8C-CA67-4C60-AC4B-46384ADC14F0}" dt="2025-03-18T15:07:49.013" v="234" actId="1076"/>
          <ac:spMkLst>
            <pc:docMk/>
            <pc:sldMk cId="1976432172" sldId="943"/>
            <ac:spMk id="11" creationId="{5ECD8FB3-387C-DD8B-F8A8-456B5BB5E90F}"/>
          </ac:spMkLst>
        </pc:spChg>
      </pc:sldChg>
      <pc:sldChg chg="addSp delSp modSp mod modNotesTx">
        <pc:chgData name="Neupane, Mahesh - REE-ARS" userId="ae96d502-43d8-40ca-a21e-99fd525bf4b2" providerId="ADAL" clId="{8E06FF8C-CA67-4C60-AC4B-46384ADC14F0}" dt="2025-03-21T16:53:44.031" v="1300" actId="20577"/>
        <pc:sldMkLst>
          <pc:docMk/>
          <pc:sldMk cId="3502342289" sldId="944"/>
        </pc:sldMkLst>
        <pc:spChg chg="mod">
          <ac:chgData name="Neupane, Mahesh - REE-ARS" userId="ae96d502-43d8-40ca-a21e-99fd525bf4b2" providerId="ADAL" clId="{8E06FF8C-CA67-4C60-AC4B-46384ADC14F0}" dt="2025-03-20T13:46:47.645" v="651" actId="20577"/>
          <ac:spMkLst>
            <pc:docMk/>
            <pc:sldMk cId="3502342289" sldId="944"/>
            <ac:spMk id="4" creationId="{E544820F-C516-C038-4C1D-DB1957741FD3}"/>
          </ac:spMkLst>
        </pc:spChg>
        <pc:graphicFrameChg chg="add mod modGraphic">
          <ac:chgData name="Neupane, Mahesh - REE-ARS" userId="ae96d502-43d8-40ca-a21e-99fd525bf4b2" providerId="ADAL" clId="{8E06FF8C-CA67-4C60-AC4B-46384ADC14F0}" dt="2025-03-21T16:53:44.031" v="1300" actId="20577"/>
          <ac:graphicFrameMkLst>
            <pc:docMk/>
            <pc:sldMk cId="3502342289" sldId="944"/>
            <ac:graphicFrameMk id="7" creationId="{7ADFD17B-0C86-145D-CD1E-2E140A732196}"/>
          </ac:graphicFrameMkLst>
        </pc:graphicFrameChg>
      </pc:sldChg>
      <pc:sldChg chg="modSp mod ord modNotesTx">
        <pc:chgData name="Neupane, Mahesh - REE-ARS" userId="ae96d502-43d8-40ca-a21e-99fd525bf4b2" providerId="ADAL" clId="{8E06FF8C-CA67-4C60-AC4B-46384ADC14F0}" dt="2025-03-21T18:40:08.368" v="1755" actId="313"/>
        <pc:sldMkLst>
          <pc:docMk/>
          <pc:sldMk cId="4205740822" sldId="948"/>
        </pc:sldMkLst>
        <pc:spChg chg="mod">
          <ac:chgData name="Neupane, Mahesh - REE-ARS" userId="ae96d502-43d8-40ca-a21e-99fd525bf4b2" providerId="ADAL" clId="{8E06FF8C-CA67-4C60-AC4B-46384ADC14F0}" dt="2025-03-21T14:45:43.673" v="954" actId="20577"/>
          <ac:spMkLst>
            <pc:docMk/>
            <pc:sldMk cId="4205740822" sldId="948"/>
            <ac:spMk id="3" creationId="{73959E54-A39C-E9CD-9BCD-4066504FB75E}"/>
          </ac:spMkLst>
        </pc:spChg>
      </pc:sldChg>
      <pc:sldChg chg="modSp mod">
        <pc:chgData name="Neupane, Mahesh - REE-ARS" userId="ae96d502-43d8-40ca-a21e-99fd525bf4b2" providerId="ADAL" clId="{8E06FF8C-CA67-4C60-AC4B-46384ADC14F0}" dt="2025-03-18T15:47:04.889" v="297" actId="20577"/>
        <pc:sldMkLst>
          <pc:docMk/>
          <pc:sldMk cId="3238464955" sldId="949"/>
        </pc:sldMkLst>
        <pc:spChg chg="mod">
          <ac:chgData name="Neupane, Mahesh - REE-ARS" userId="ae96d502-43d8-40ca-a21e-99fd525bf4b2" providerId="ADAL" clId="{8E06FF8C-CA67-4C60-AC4B-46384ADC14F0}" dt="2025-03-18T15:47:04.889" v="297" actId="20577"/>
          <ac:spMkLst>
            <pc:docMk/>
            <pc:sldMk cId="3238464955" sldId="949"/>
            <ac:spMk id="3" creationId="{4FFDF6CB-3AE4-C0AD-2B16-9E986B07C5E1}"/>
          </ac:spMkLst>
        </pc:spChg>
      </pc:sldChg>
      <pc:sldChg chg="del">
        <pc:chgData name="Neupane, Mahesh - REE-ARS" userId="ae96d502-43d8-40ca-a21e-99fd525bf4b2" providerId="ADAL" clId="{8E06FF8C-CA67-4C60-AC4B-46384ADC14F0}" dt="2025-03-20T13:48:41.434" v="670" actId="2696"/>
        <pc:sldMkLst>
          <pc:docMk/>
          <pc:sldMk cId="1033597146" sldId="951"/>
        </pc:sldMkLst>
      </pc:sldChg>
      <pc:sldChg chg="modNotesTx">
        <pc:chgData name="Neupane, Mahesh - REE-ARS" userId="ae96d502-43d8-40ca-a21e-99fd525bf4b2" providerId="ADAL" clId="{8E06FF8C-CA67-4C60-AC4B-46384ADC14F0}" dt="2025-03-18T16:35:14.006" v="495" actId="20577"/>
        <pc:sldMkLst>
          <pc:docMk/>
          <pc:sldMk cId="3883868983" sldId="952"/>
        </pc:sldMkLst>
      </pc:sldChg>
      <pc:sldChg chg="addSp delSp modSp mod modNotesTx">
        <pc:chgData name="Neupane, Mahesh - REE-ARS" userId="ae96d502-43d8-40ca-a21e-99fd525bf4b2" providerId="ADAL" clId="{8E06FF8C-CA67-4C60-AC4B-46384ADC14F0}" dt="2025-03-21T18:35:15.915" v="1640" actId="20577"/>
        <pc:sldMkLst>
          <pc:docMk/>
          <pc:sldMk cId="1496911888" sldId="953"/>
        </pc:sldMkLst>
        <pc:spChg chg="mod">
          <ac:chgData name="Neupane, Mahesh - REE-ARS" userId="ae96d502-43d8-40ca-a21e-99fd525bf4b2" providerId="ADAL" clId="{8E06FF8C-CA67-4C60-AC4B-46384ADC14F0}" dt="2025-03-21T17:32:09.467" v="1398" actId="27636"/>
          <ac:spMkLst>
            <pc:docMk/>
            <pc:sldMk cId="1496911888" sldId="953"/>
            <ac:spMk id="4" creationId="{26C3FF14-34E4-4EC3-5ECC-3515EB0EB4BD}"/>
          </ac:spMkLst>
        </pc:spChg>
        <pc:spChg chg="add del mod">
          <ac:chgData name="Neupane, Mahesh - REE-ARS" userId="ae96d502-43d8-40ca-a21e-99fd525bf4b2" providerId="ADAL" clId="{8E06FF8C-CA67-4C60-AC4B-46384ADC14F0}" dt="2025-03-21T17:31:21.747" v="1372"/>
          <ac:spMkLst>
            <pc:docMk/>
            <pc:sldMk cId="1496911888" sldId="953"/>
            <ac:spMk id="5" creationId="{682532A0-04F0-7B5A-B7A3-121DA7516479}"/>
          </ac:spMkLst>
        </pc:spChg>
        <pc:graphicFrameChg chg="del">
          <ac:chgData name="Neupane, Mahesh - REE-ARS" userId="ae96d502-43d8-40ca-a21e-99fd525bf4b2" providerId="ADAL" clId="{8E06FF8C-CA67-4C60-AC4B-46384ADC14F0}" dt="2025-03-21T17:31:12.694" v="1371" actId="478"/>
          <ac:graphicFrameMkLst>
            <pc:docMk/>
            <pc:sldMk cId="1496911888" sldId="953"/>
            <ac:graphicFrameMk id="2" creationId="{8E783DBF-07BE-17EA-B942-0C73445C3BEE}"/>
          </ac:graphicFrameMkLst>
        </pc:graphicFrameChg>
        <pc:graphicFrameChg chg="add mod modGraphic">
          <ac:chgData name="Neupane, Mahesh - REE-ARS" userId="ae96d502-43d8-40ca-a21e-99fd525bf4b2" providerId="ADAL" clId="{8E06FF8C-CA67-4C60-AC4B-46384ADC14F0}" dt="2025-03-21T18:24:45.136" v="1510" actId="207"/>
          <ac:graphicFrameMkLst>
            <pc:docMk/>
            <pc:sldMk cId="1496911888" sldId="953"/>
            <ac:graphicFrameMk id="6" creationId="{55AF87D0-7D4C-E5DC-8385-C07AB9F15A49}"/>
          </ac:graphicFrameMkLst>
        </pc:graphicFrameChg>
      </pc:sldChg>
      <pc:sldChg chg="del">
        <pc:chgData name="Neupane, Mahesh - REE-ARS" userId="ae96d502-43d8-40ca-a21e-99fd525bf4b2" providerId="ADAL" clId="{8E06FF8C-CA67-4C60-AC4B-46384ADC14F0}" dt="2025-03-20T13:48:36.033" v="669" actId="47"/>
        <pc:sldMkLst>
          <pc:docMk/>
          <pc:sldMk cId="2567031504" sldId="955"/>
        </pc:sldMkLst>
      </pc:sldChg>
      <pc:sldChg chg="del">
        <pc:chgData name="Neupane, Mahesh - REE-ARS" userId="ae96d502-43d8-40ca-a21e-99fd525bf4b2" providerId="ADAL" clId="{8E06FF8C-CA67-4C60-AC4B-46384ADC14F0}" dt="2025-03-20T13:48:36.033" v="669" actId="47"/>
        <pc:sldMkLst>
          <pc:docMk/>
          <pc:sldMk cId="703489752" sldId="956"/>
        </pc:sldMkLst>
      </pc:sldChg>
      <pc:sldChg chg="ord modNotesTx">
        <pc:chgData name="Neupane, Mahesh - REE-ARS" userId="ae96d502-43d8-40ca-a21e-99fd525bf4b2" providerId="ADAL" clId="{8E06FF8C-CA67-4C60-AC4B-46384ADC14F0}" dt="2025-03-20T13:48:26.539" v="668"/>
        <pc:sldMkLst>
          <pc:docMk/>
          <pc:sldMk cId="1628644300" sldId="957"/>
        </pc:sldMkLst>
      </pc:sldChg>
      <pc:sldChg chg="add del">
        <pc:chgData name="Neupane, Mahesh - REE-ARS" userId="ae96d502-43d8-40ca-a21e-99fd525bf4b2" providerId="ADAL" clId="{8E06FF8C-CA67-4C60-AC4B-46384ADC14F0}" dt="2025-03-18T15:08:51.511" v="241" actId="2890"/>
        <pc:sldMkLst>
          <pc:docMk/>
          <pc:sldMk cId="1676898912" sldId="958"/>
        </pc:sldMkLst>
      </pc:sldChg>
      <pc:sldChg chg="new del">
        <pc:chgData name="Neupane, Mahesh - REE-ARS" userId="ae96d502-43d8-40ca-a21e-99fd525bf4b2" providerId="ADAL" clId="{8E06FF8C-CA67-4C60-AC4B-46384ADC14F0}" dt="2025-03-18T15:08:34.110" v="239" actId="680"/>
        <pc:sldMkLst>
          <pc:docMk/>
          <pc:sldMk cId="2589777528" sldId="958"/>
        </pc:sldMkLst>
      </pc:sldChg>
      <pc:sldChg chg="new del">
        <pc:chgData name="Neupane, Mahesh - REE-ARS" userId="ae96d502-43d8-40ca-a21e-99fd525bf4b2" providerId="ADAL" clId="{8E06FF8C-CA67-4C60-AC4B-46384ADC14F0}" dt="2025-03-18T15:08:25.570" v="237" actId="680"/>
        <pc:sldMkLst>
          <pc:docMk/>
          <pc:sldMk cId="2915711310" sldId="958"/>
        </pc:sldMkLst>
      </pc:sldChg>
      <pc:sldChg chg="addSp delSp modSp add mod modNotesTx">
        <pc:chgData name="Neupane, Mahesh - REE-ARS" userId="ae96d502-43d8-40ca-a21e-99fd525bf4b2" providerId="ADAL" clId="{8E06FF8C-CA67-4C60-AC4B-46384ADC14F0}" dt="2025-03-21T16:41:15.431" v="1268" actId="20577"/>
        <pc:sldMkLst>
          <pc:docMk/>
          <pc:sldMk cId="3511215723" sldId="958"/>
        </pc:sldMkLst>
        <pc:spChg chg="mod">
          <ac:chgData name="Neupane, Mahesh - REE-ARS" userId="ae96d502-43d8-40ca-a21e-99fd525bf4b2" providerId="ADAL" clId="{8E06FF8C-CA67-4C60-AC4B-46384ADC14F0}" dt="2025-03-18T15:47:48.349" v="327" actId="20577"/>
          <ac:spMkLst>
            <pc:docMk/>
            <pc:sldMk cId="3511215723" sldId="958"/>
            <ac:spMk id="4" creationId="{2314ADB8-C531-38B2-25E4-827B7C6E8CE6}"/>
          </ac:spMkLst>
        </pc:spChg>
        <pc:picChg chg="add mod">
          <ac:chgData name="Neupane, Mahesh - REE-ARS" userId="ae96d502-43d8-40ca-a21e-99fd525bf4b2" providerId="ADAL" clId="{8E06FF8C-CA67-4C60-AC4B-46384ADC14F0}" dt="2025-03-18T21:19:53.449" v="588" actId="1076"/>
          <ac:picMkLst>
            <pc:docMk/>
            <pc:sldMk cId="3511215723" sldId="958"/>
            <ac:picMk id="8" creationId="{93EBC433-506E-189D-ABC0-168A90DB7DB6}"/>
          </ac:picMkLst>
        </pc:picChg>
        <pc:picChg chg="add mod">
          <ac:chgData name="Neupane, Mahesh - REE-ARS" userId="ae96d502-43d8-40ca-a21e-99fd525bf4b2" providerId="ADAL" clId="{8E06FF8C-CA67-4C60-AC4B-46384ADC14F0}" dt="2025-03-18T21:22:20.853" v="596" actId="1076"/>
          <ac:picMkLst>
            <pc:docMk/>
            <pc:sldMk cId="3511215723" sldId="958"/>
            <ac:picMk id="11" creationId="{8857CF33-83DC-EB5E-C2B8-00C788C7FC6E}"/>
          </ac:picMkLst>
        </pc:picChg>
      </pc:sldChg>
      <pc:sldChg chg="new del">
        <pc:chgData name="Neupane, Mahesh - REE-ARS" userId="ae96d502-43d8-40ca-a21e-99fd525bf4b2" providerId="ADAL" clId="{8E06FF8C-CA67-4C60-AC4B-46384ADC14F0}" dt="2025-03-18T15:42:48.693" v="244" actId="680"/>
        <pc:sldMkLst>
          <pc:docMk/>
          <pc:sldMk cId="4253454307" sldId="958"/>
        </pc:sldMkLst>
      </pc:sldChg>
      <pc:sldChg chg="addSp delSp modSp add mod modNotesTx">
        <pc:chgData name="Neupane, Mahesh - REE-ARS" userId="ae96d502-43d8-40ca-a21e-99fd525bf4b2" providerId="ADAL" clId="{8E06FF8C-CA67-4C60-AC4B-46384ADC14F0}" dt="2025-03-21T16:52:21.470" v="1289" actId="1076"/>
        <pc:sldMkLst>
          <pc:docMk/>
          <pc:sldMk cId="318980149" sldId="959"/>
        </pc:sldMkLst>
        <pc:spChg chg="add mod">
          <ac:chgData name="Neupane, Mahesh - REE-ARS" userId="ae96d502-43d8-40ca-a21e-99fd525bf4b2" providerId="ADAL" clId="{8E06FF8C-CA67-4C60-AC4B-46384ADC14F0}" dt="2025-03-21T16:30:28.119" v="1147" actId="14100"/>
          <ac:spMkLst>
            <pc:docMk/>
            <pc:sldMk cId="318980149" sldId="959"/>
            <ac:spMk id="3" creationId="{C457A189-70C3-AA26-B31A-2C10C4996D28}"/>
          </ac:spMkLst>
        </pc:spChg>
        <pc:spChg chg="mod">
          <ac:chgData name="Neupane, Mahesh - REE-ARS" userId="ae96d502-43d8-40ca-a21e-99fd525bf4b2" providerId="ADAL" clId="{8E06FF8C-CA67-4C60-AC4B-46384ADC14F0}" dt="2025-03-18T16:56:57.002" v="531" actId="20577"/>
          <ac:spMkLst>
            <pc:docMk/>
            <pc:sldMk cId="318980149" sldId="959"/>
            <ac:spMk id="4" creationId="{7CE9B706-0D14-1B9E-54E0-33DD0EA5EDE0}"/>
          </ac:spMkLst>
        </pc:spChg>
        <pc:spChg chg="add mod">
          <ac:chgData name="Neupane, Mahesh - REE-ARS" userId="ae96d502-43d8-40ca-a21e-99fd525bf4b2" providerId="ADAL" clId="{8E06FF8C-CA67-4C60-AC4B-46384ADC14F0}" dt="2025-03-21T16:30:28.119" v="1147" actId="14100"/>
          <ac:spMkLst>
            <pc:docMk/>
            <pc:sldMk cId="318980149" sldId="959"/>
            <ac:spMk id="5" creationId="{C5FDAFA3-1D9E-94B1-9E6A-391891C68EEE}"/>
          </ac:spMkLst>
        </pc:spChg>
        <pc:spChg chg="add mod">
          <ac:chgData name="Neupane, Mahesh - REE-ARS" userId="ae96d502-43d8-40ca-a21e-99fd525bf4b2" providerId="ADAL" clId="{8E06FF8C-CA67-4C60-AC4B-46384ADC14F0}" dt="2025-03-21T16:30:28.119" v="1147" actId="14100"/>
          <ac:spMkLst>
            <pc:docMk/>
            <pc:sldMk cId="318980149" sldId="959"/>
            <ac:spMk id="6" creationId="{90ED7685-CFB9-3038-731B-AC6FDD26D515}"/>
          </ac:spMkLst>
        </pc:spChg>
        <pc:spChg chg="add mod">
          <ac:chgData name="Neupane, Mahesh - REE-ARS" userId="ae96d502-43d8-40ca-a21e-99fd525bf4b2" providerId="ADAL" clId="{8E06FF8C-CA67-4C60-AC4B-46384ADC14F0}" dt="2025-03-21T16:30:31.358" v="1148" actId="14100"/>
          <ac:spMkLst>
            <pc:docMk/>
            <pc:sldMk cId="318980149" sldId="959"/>
            <ac:spMk id="8" creationId="{017C7CBD-D9E2-89C1-0909-8C8B4BEF1630}"/>
          </ac:spMkLst>
        </pc:spChg>
        <pc:spChg chg="add mod">
          <ac:chgData name="Neupane, Mahesh - REE-ARS" userId="ae96d502-43d8-40ca-a21e-99fd525bf4b2" providerId="ADAL" clId="{8E06FF8C-CA67-4C60-AC4B-46384ADC14F0}" dt="2025-03-21T16:31:08.755" v="1157" actId="20577"/>
          <ac:spMkLst>
            <pc:docMk/>
            <pc:sldMk cId="318980149" sldId="959"/>
            <ac:spMk id="9" creationId="{E81C938E-AC12-64EF-73A8-1AA96185F883}"/>
          </ac:spMkLst>
        </pc:spChg>
        <pc:spChg chg="add del mod">
          <ac:chgData name="Neupane, Mahesh - REE-ARS" userId="ae96d502-43d8-40ca-a21e-99fd525bf4b2" providerId="ADAL" clId="{8E06FF8C-CA67-4C60-AC4B-46384ADC14F0}" dt="2025-03-21T16:38:01.922" v="1243" actId="1076"/>
          <ac:spMkLst>
            <pc:docMk/>
            <pc:sldMk cId="318980149" sldId="959"/>
            <ac:spMk id="10" creationId="{BA0FB4C4-A13F-A982-4295-57C6FAB47432}"/>
          </ac:spMkLst>
        </pc:spChg>
        <pc:spChg chg="add mod">
          <ac:chgData name="Neupane, Mahesh - REE-ARS" userId="ae96d502-43d8-40ca-a21e-99fd525bf4b2" providerId="ADAL" clId="{8E06FF8C-CA67-4C60-AC4B-46384ADC14F0}" dt="2025-03-21T16:38:05.919" v="1244" actId="1076"/>
          <ac:spMkLst>
            <pc:docMk/>
            <pc:sldMk cId="318980149" sldId="959"/>
            <ac:spMk id="12" creationId="{DEB40736-EB39-4E24-85EC-DD2D2571BDE9}"/>
          </ac:spMkLst>
        </pc:spChg>
        <pc:spChg chg="add del">
          <ac:chgData name="Neupane, Mahesh - REE-ARS" userId="ae96d502-43d8-40ca-a21e-99fd525bf4b2" providerId="ADAL" clId="{8E06FF8C-CA67-4C60-AC4B-46384ADC14F0}" dt="2025-03-21T16:31:51.632" v="1159" actId="22"/>
          <ac:spMkLst>
            <pc:docMk/>
            <pc:sldMk cId="318980149" sldId="959"/>
            <ac:spMk id="13" creationId="{331FA690-099F-8337-D894-BBB675BFAA0B}"/>
          </ac:spMkLst>
        </pc:spChg>
        <pc:spChg chg="add mod">
          <ac:chgData name="Neupane, Mahesh - REE-ARS" userId="ae96d502-43d8-40ca-a21e-99fd525bf4b2" providerId="ADAL" clId="{8E06FF8C-CA67-4C60-AC4B-46384ADC14F0}" dt="2025-03-21T16:32:08.230" v="1166" actId="20577"/>
          <ac:spMkLst>
            <pc:docMk/>
            <pc:sldMk cId="318980149" sldId="959"/>
            <ac:spMk id="14" creationId="{10732928-D412-85BC-3673-55916E818C59}"/>
          </ac:spMkLst>
        </pc:spChg>
        <pc:spChg chg="add mod">
          <ac:chgData name="Neupane, Mahesh - REE-ARS" userId="ae96d502-43d8-40ca-a21e-99fd525bf4b2" providerId="ADAL" clId="{8E06FF8C-CA67-4C60-AC4B-46384ADC14F0}" dt="2025-03-21T16:33:13.977" v="1173" actId="20577"/>
          <ac:spMkLst>
            <pc:docMk/>
            <pc:sldMk cId="318980149" sldId="959"/>
            <ac:spMk id="15" creationId="{BD4E7311-13DF-E1BD-7228-70F817DD3D34}"/>
          </ac:spMkLst>
        </pc:spChg>
        <pc:spChg chg="add mod">
          <ac:chgData name="Neupane, Mahesh - REE-ARS" userId="ae96d502-43d8-40ca-a21e-99fd525bf4b2" providerId="ADAL" clId="{8E06FF8C-CA67-4C60-AC4B-46384ADC14F0}" dt="2025-03-21T16:37:52.747" v="1242" actId="1076"/>
          <ac:spMkLst>
            <pc:docMk/>
            <pc:sldMk cId="318980149" sldId="959"/>
            <ac:spMk id="16" creationId="{BB500170-4319-8382-3A81-04F4272F5BAF}"/>
          </ac:spMkLst>
        </pc:spChg>
        <pc:spChg chg="add mod">
          <ac:chgData name="Neupane, Mahesh - REE-ARS" userId="ae96d502-43d8-40ca-a21e-99fd525bf4b2" providerId="ADAL" clId="{8E06FF8C-CA67-4C60-AC4B-46384ADC14F0}" dt="2025-03-21T16:35:16.051" v="1216" actId="14100"/>
          <ac:spMkLst>
            <pc:docMk/>
            <pc:sldMk cId="318980149" sldId="959"/>
            <ac:spMk id="17" creationId="{88522ECD-FFEE-FC2B-F6C2-3BDE9D85482A}"/>
          </ac:spMkLst>
        </pc:spChg>
        <pc:spChg chg="add mod">
          <ac:chgData name="Neupane, Mahesh - REE-ARS" userId="ae96d502-43d8-40ca-a21e-99fd525bf4b2" providerId="ADAL" clId="{8E06FF8C-CA67-4C60-AC4B-46384ADC14F0}" dt="2025-03-21T16:35:37.568" v="1227" actId="1076"/>
          <ac:spMkLst>
            <pc:docMk/>
            <pc:sldMk cId="318980149" sldId="959"/>
            <ac:spMk id="18" creationId="{11BF92FE-58CC-2A49-72AA-9740FBA7A206}"/>
          </ac:spMkLst>
        </pc:spChg>
        <pc:spChg chg="add mod">
          <ac:chgData name="Neupane, Mahesh - REE-ARS" userId="ae96d502-43d8-40ca-a21e-99fd525bf4b2" providerId="ADAL" clId="{8E06FF8C-CA67-4C60-AC4B-46384ADC14F0}" dt="2025-03-21T16:37:12.999" v="1235" actId="20577"/>
          <ac:spMkLst>
            <pc:docMk/>
            <pc:sldMk cId="318980149" sldId="959"/>
            <ac:spMk id="19" creationId="{D81535AF-DA27-AEAF-E578-B1615C511ABD}"/>
          </ac:spMkLst>
        </pc:spChg>
        <pc:spChg chg="add mod">
          <ac:chgData name="Neupane, Mahesh - REE-ARS" userId="ae96d502-43d8-40ca-a21e-99fd525bf4b2" providerId="ADAL" clId="{8E06FF8C-CA67-4C60-AC4B-46384ADC14F0}" dt="2025-03-21T16:37:48.792" v="1241" actId="1076"/>
          <ac:spMkLst>
            <pc:docMk/>
            <pc:sldMk cId="318980149" sldId="959"/>
            <ac:spMk id="20" creationId="{39029481-6259-5657-4434-9CF03CCE8C4C}"/>
          </ac:spMkLst>
        </pc:spChg>
        <pc:spChg chg="add mod">
          <ac:chgData name="Neupane, Mahesh - REE-ARS" userId="ae96d502-43d8-40ca-a21e-99fd525bf4b2" providerId="ADAL" clId="{8E06FF8C-CA67-4C60-AC4B-46384ADC14F0}" dt="2025-03-21T16:39:11.070" v="1255" actId="14100"/>
          <ac:spMkLst>
            <pc:docMk/>
            <pc:sldMk cId="318980149" sldId="959"/>
            <ac:spMk id="21" creationId="{467078F0-9A59-21C2-9CBC-A928B82CE1CC}"/>
          </ac:spMkLst>
        </pc:spChg>
        <pc:spChg chg="add mod">
          <ac:chgData name="Neupane, Mahesh - REE-ARS" userId="ae96d502-43d8-40ca-a21e-99fd525bf4b2" providerId="ADAL" clId="{8E06FF8C-CA67-4C60-AC4B-46384ADC14F0}" dt="2025-03-21T16:40:14.082" v="1264" actId="1076"/>
          <ac:spMkLst>
            <pc:docMk/>
            <pc:sldMk cId="318980149" sldId="959"/>
            <ac:spMk id="22" creationId="{717A6039-795B-54D3-91DB-2C1A63842648}"/>
          </ac:spMkLst>
        </pc:spChg>
        <pc:spChg chg="add mod">
          <ac:chgData name="Neupane, Mahesh - REE-ARS" userId="ae96d502-43d8-40ca-a21e-99fd525bf4b2" providerId="ADAL" clId="{8E06FF8C-CA67-4C60-AC4B-46384ADC14F0}" dt="2025-03-21T16:49:42.265" v="1279" actId="1076"/>
          <ac:spMkLst>
            <pc:docMk/>
            <pc:sldMk cId="318980149" sldId="959"/>
            <ac:spMk id="23" creationId="{4256FE16-9906-F3E9-13E9-0EFD0E16CFE9}"/>
          </ac:spMkLst>
        </pc:spChg>
        <pc:spChg chg="add del">
          <ac:chgData name="Neupane, Mahesh - REE-ARS" userId="ae96d502-43d8-40ca-a21e-99fd525bf4b2" providerId="ADAL" clId="{8E06FF8C-CA67-4C60-AC4B-46384ADC14F0}" dt="2025-03-21T16:50:39.410" v="1281" actId="22"/>
          <ac:spMkLst>
            <pc:docMk/>
            <pc:sldMk cId="318980149" sldId="959"/>
            <ac:spMk id="25" creationId="{D1BBD659-5911-6AA5-4BBB-F5A105AD7BA8}"/>
          </ac:spMkLst>
        </pc:spChg>
        <pc:spChg chg="add mod">
          <ac:chgData name="Neupane, Mahesh - REE-ARS" userId="ae96d502-43d8-40ca-a21e-99fd525bf4b2" providerId="ADAL" clId="{8E06FF8C-CA67-4C60-AC4B-46384ADC14F0}" dt="2025-03-21T16:51:50.696" v="1287" actId="20577"/>
          <ac:spMkLst>
            <pc:docMk/>
            <pc:sldMk cId="318980149" sldId="959"/>
            <ac:spMk id="26" creationId="{F973C2EB-AF31-FE00-A279-FAE15AE153AF}"/>
          </ac:spMkLst>
        </pc:spChg>
        <pc:picChg chg="add mod">
          <ac:chgData name="Neupane, Mahesh - REE-ARS" userId="ae96d502-43d8-40ca-a21e-99fd525bf4b2" providerId="ADAL" clId="{8E06FF8C-CA67-4C60-AC4B-46384ADC14F0}" dt="2025-03-21T16:52:21.470" v="1289" actId="1076"/>
          <ac:picMkLst>
            <pc:docMk/>
            <pc:sldMk cId="318980149" sldId="959"/>
            <ac:picMk id="2" creationId="{57376909-A0F4-1DD1-AD0E-65CD1FB666DA}"/>
          </ac:picMkLst>
        </pc:picChg>
      </pc:sldChg>
      <pc:sldChg chg="new del">
        <pc:chgData name="Neupane, Mahesh - REE-ARS" userId="ae96d502-43d8-40ca-a21e-99fd525bf4b2" providerId="ADAL" clId="{8E06FF8C-CA67-4C60-AC4B-46384ADC14F0}" dt="2025-03-18T15:48:49.359" v="331" actId="680"/>
        <pc:sldMkLst>
          <pc:docMk/>
          <pc:sldMk cId="3200529632" sldId="959"/>
        </pc:sldMkLst>
      </pc:sldChg>
      <pc:sldChg chg="new del">
        <pc:chgData name="Neupane, Mahesh - REE-ARS" userId="ae96d502-43d8-40ca-a21e-99fd525bf4b2" providerId="ADAL" clId="{8E06FF8C-CA67-4C60-AC4B-46384ADC14F0}" dt="2025-03-18T15:48:35.936" v="329" actId="680"/>
        <pc:sldMkLst>
          <pc:docMk/>
          <pc:sldMk cId="3460999924" sldId="959"/>
        </pc:sldMkLst>
      </pc:sldChg>
      <pc:sldChg chg="addSp delSp modSp add del mod ord modNotesTx">
        <pc:chgData name="Neupane, Mahesh - REE-ARS" userId="ae96d502-43d8-40ca-a21e-99fd525bf4b2" providerId="ADAL" clId="{8E06FF8C-CA67-4C60-AC4B-46384ADC14F0}" dt="2025-03-21T18:41:30.157" v="1756" actId="2696"/>
        <pc:sldMkLst>
          <pc:docMk/>
          <pc:sldMk cId="382762661" sldId="960"/>
        </pc:sldMkLst>
        <pc:spChg chg="add del mod">
          <ac:chgData name="Neupane, Mahesh - REE-ARS" userId="ae96d502-43d8-40ca-a21e-99fd525bf4b2" providerId="ADAL" clId="{8E06FF8C-CA67-4C60-AC4B-46384ADC14F0}" dt="2025-03-21T14:31:00.330" v="887" actId="21"/>
          <ac:spMkLst>
            <pc:docMk/>
            <pc:sldMk cId="382762661" sldId="960"/>
            <ac:spMk id="2" creationId="{8AF7CB5A-7436-0023-AA18-4814845F876C}"/>
          </ac:spMkLst>
        </pc:spChg>
        <pc:spChg chg="mod">
          <ac:chgData name="Neupane, Mahesh - REE-ARS" userId="ae96d502-43d8-40ca-a21e-99fd525bf4b2" providerId="ADAL" clId="{8E06FF8C-CA67-4C60-AC4B-46384ADC14F0}" dt="2025-03-18T16:57:41.783" v="555" actId="20577"/>
          <ac:spMkLst>
            <pc:docMk/>
            <pc:sldMk cId="382762661" sldId="960"/>
            <ac:spMk id="4" creationId="{92026D44-F725-AFA5-DC54-0F81EA45782D}"/>
          </ac:spMkLst>
        </pc:spChg>
        <pc:spChg chg="add mod">
          <ac:chgData name="Neupane, Mahesh - REE-ARS" userId="ae96d502-43d8-40ca-a21e-99fd525bf4b2" providerId="ADAL" clId="{8E06FF8C-CA67-4C60-AC4B-46384ADC14F0}" dt="2025-03-21T14:31:00.330" v="887" actId="21"/>
          <ac:spMkLst>
            <pc:docMk/>
            <pc:sldMk cId="382762661" sldId="960"/>
            <ac:spMk id="5" creationId="{C7FB7225-3369-EAD5-D309-86C68A934E06}"/>
          </ac:spMkLst>
        </pc:spChg>
      </pc:sldChg>
      <pc:sldChg chg="new del">
        <pc:chgData name="Neupane, Mahesh - REE-ARS" userId="ae96d502-43d8-40ca-a21e-99fd525bf4b2" providerId="ADAL" clId="{8E06FF8C-CA67-4C60-AC4B-46384ADC14F0}" dt="2025-03-20T13:47:39.430" v="653" actId="680"/>
        <pc:sldMkLst>
          <pc:docMk/>
          <pc:sldMk cId="1559870389" sldId="961"/>
        </pc:sldMkLst>
      </pc:sldChg>
      <pc:sldChg chg="addSp modSp add mod modNotesTx">
        <pc:chgData name="Neupane, Mahesh - REE-ARS" userId="ae96d502-43d8-40ca-a21e-99fd525bf4b2" providerId="ADAL" clId="{8E06FF8C-CA67-4C60-AC4B-46384ADC14F0}" dt="2025-03-21T14:32:07.025" v="940" actId="108"/>
        <pc:sldMkLst>
          <pc:docMk/>
          <pc:sldMk cId="1880526485" sldId="961"/>
        </pc:sldMkLst>
        <pc:spChg chg="add mod">
          <ac:chgData name="Neupane, Mahesh - REE-ARS" userId="ae96d502-43d8-40ca-a21e-99fd525bf4b2" providerId="ADAL" clId="{8E06FF8C-CA67-4C60-AC4B-46384ADC14F0}" dt="2025-03-21T14:32:07.025" v="940" actId="108"/>
          <ac:spMkLst>
            <pc:docMk/>
            <pc:sldMk cId="1880526485" sldId="961"/>
            <ac:spMk id="2" creationId="{F42A163F-B5FE-3920-BE5C-11B41F3BEC89}"/>
          </ac:spMkLst>
        </pc:spChg>
        <pc:spChg chg="mod">
          <ac:chgData name="Neupane, Mahesh - REE-ARS" userId="ae96d502-43d8-40ca-a21e-99fd525bf4b2" providerId="ADAL" clId="{8E06FF8C-CA67-4C60-AC4B-46384ADC14F0}" dt="2025-03-20T13:47:54.916" v="666" actId="20577"/>
          <ac:spMkLst>
            <pc:docMk/>
            <pc:sldMk cId="1880526485" sldId="961"/>
            <ac:spMk id="4" creationId="{0DF50978-DAAA-176A-ED8B-D3A244A1318D}"/>
          </ac:spMkLst>
        </pc:spChg>
      </pc:sldChg>
      <pc:sldChg chg="addSp delSp modSp add del mod modNotesTx">
        <pc:chgData name="Neupane, Mahesh - REE-ARS" userId="ae96d502-43d8-40ca-a21e-99fd525bf4b2" providerId="ADAL" clId="{8E06FF8C-CA67-4C60-AC4B-46384ADC14F0}" dt="2025-03-21T17:49:14.289" v="1487" actId="2696"/>
        <pc:sldMkLst>
          <pc:docMk/>
          <pc:sldMk cId="2297207564" sldId="962"/>
        </pc:sldMkLst>
        <pc:spChg chg="mod">
          <ac:chgData name="Neupane, Mahesh - REE-ARS" userId="ae96d502-43d8-40ca-a21e-99fd525bf4b2" providerId="ADAL" clId="{8E06FF8C-CA67-4C60-AC4B-46384ADC14F0}" dt="2025-03-21T17:29:48.039" v="1363" actId="20577"/>
          <ac:spMkLst>
            <pc:docMk/>
            <pc:sldMk cId="2297207564" sldId="962"/>
            <ac:spMk id="4" creationId="{3E71B4D6-70B6-DE4C-A230-7A964BC12497}"/>
          </ac:spMkLst>
        </pc:spChg>
        <pc:spChg chg="add del mod">
          <ac:chgData name="Neupane, Mahesh - REE-ARS" userId="ae96d502-43d8-40ca-a21e-99fd525bf4b2" providerId="ADAL" clId="{8E06FF8C-CA67-4C60-AC4B-46384ADC14F0}" dt="2025-03-21T17:25:10.522" v="1305" actId="478"/>
          <ac:spMkLst>
            <pc:docMk/>
            <pc:sldMk cId="2297207564" sldId="962"/>
            <ac:spMk id="5" creationId="{C9149A45-85F9-3DC0-6A34-1EE24B25C649}"/>
          </ac:spMkLst>
        </pc:spChg>
        <pc:graphicFrameChg chg="del">
          <ac:chgData name="Neupane, Mahesh - REE-ARS" userId="ae96d502-43d8-40ca-a21e-99fd525bf4b2" providerId="ADAL" clId="{8E06FF8C-CA67-4C60-AC4B-46384ADC14F0}" dt="2025-03-21T17:25:06.974" v="1304" actId="478"/>
          <ac:graphicFrameMkLst>
            <pc:docMk/>
            <pc:sldMk cId="2297207564" sldId="962"/>
            <ac:graphicFrameMk id="2" creationId="{3ABD97E8-4DE9-B663-75EB-02718D1C06C5}"/>
          </ac:graphicFrameMkLst>
        </pc:graphicFrameChg>
        <pc:picChg chg="add del mod">
          <ac:chgData name="Neupane, Mahesh - REE-ARS" userId="ae96d502-43d8-40ca-a21e-99fd525bf4b2" providerId="ADAL" clId="{8E06FF8C-CA67-4C60-AC4B-46384ADC14F0}" dt="2025-03-21T17:27:59.942" v="1328" actId="478"/>
          <ac:picMkLst>
            <pc:docMk/>
            <pc:sldMk cId="2297207564" sldId="962"/>
            <ac:picMk id="6" creationId="{656F18B2-DD62-337F-7925-D5C23CAAD748}"/>
          </ac:picMkLst>
        </pc:picChg>
        <pc:picChg chg="add del mod">
          <ac:chgData name="Neupane, Mahesh - REE-ARS" userId="ae96d502-43d8-40ca-a21e-99fd525bf4b2" providerId="ADAL" clId="{8E06FF8C-CA67-4C60-AC4B-46384ADC14F0}" dt="2025-03-21T17:28:06.687" v="1331" actId="478"/>
          <ac:picMkLst>
            <pc:docMk/>
            <pc:sldMk cId="2297207564" sldId="962"/>
            <ac:picMk id="7" creationId="{BECC31EC-E927-1736-B0E0-33DBE999BE6F}"/>
          </ac:picMkLst>
        </pc:picChg>
        <pc:picChg chg="add mod">
          <ac:chgData name="Neupane, Mahesh - REE-ARS" userId="ae96d502-43d8-40ca-a21e-99fd525bf4b2" providerId="ADAL" clId="{8E06FF8C-CA67-4C60-AC4B-46384ADC14F0}" dt="2025-03-21T17:30:15.176" v="1370" actId="1076"/>
          <ac:picMkLst>
            <pc:docMk/>
            <pc:sldMk cId="2297207564" sldId="962"/>
            <ac:picMk id="8" creationId="{E56859D6-7547-396B-3729-DA0B1B90F92A}"/>
          </ac:picMkLst>
        </pc:picChg>
        <pc:picChg chg="add mod">
          <ac:chgData name="Neupane, Mahesh - REE-ARS" userId="ae96d502-43d8-40ca-a21e-99fd525bf4b2" providerId="ADAL" clId="{8E06FF8C-CA67-4C60-AC4B-46384ADC14F0}" dt="2025-03-21T17:30:07.555" v="1369" actId="1076"/>
          <ac:picMkLst>
            <pc:docMk/>
            <pc:sldMk cId="2297207564" sldId="962"/>
            <ac:picMk id="9" creationId="{5577B602-1F67-410C-A7A4-CA9DB5FB5663}"/>
          </ac:picMkLst>
        </pc:picChg>
      </pc:sldChg>
      <pc:sldChg chg="new del">
        <pc:chgData name="Neupane, Mahesh - REE-ARS" userId="ae96d502-43d8-40ca-a21e-99fd525bf4b2" providerId="ADAL" clId="{8E06FF8C-CA67-4C60-AC4B-46384ADC14F0}" dt="2025-03-21T17:27:21.374" v="1324" actId="680"/>
        <pc:sldMkLst>
          <pc:docMk/>
          <pc:sldMk cId="3082654647" sldId="963"/>
        </pc:sldMkLst>
      </pc:sldChg>
      <pc:sldChg chg="addSp modSp add mod ord modNotesTx">
        <pc:chgData name="Neupane, Mahesh - REE-ARS" userId="ae96d502-43d8-40ca-a21e-99fd525bf4b2" providerId="ADAL" clId="{8E06FF8C-CA67-4C60-AC4B-46384ADC14F0}" dt="2025-03-21T18:37:53.505" v="1654" actId="13926"/>
        <pc:sldMkLst>
          <pc:docMk/>
          <pc:sldMk cId="3394363848" sldId="963"/>
        </pc:sldMkLst>
        <pc:spChg chg="mod">
          <ac:chgData name="Neupane, Mahesh - REE-ARS" userId="ae96d502-43d8-40ca-a21e-99fd525bf4b2" providerId="ADAL" clId="{8E06FF8C-CA67-4C60-AC4B-46384ADC14F0}" dt="2025-03-21T17:47:36.961" v="1433" actId="255"/>
          <ac:spMkLst>
            <pc:docMk/>
            <pc:sldMk cId="3394363848" sldId="963"/>
            <ac:spMk id="4" creationId="{984E6F26-FD15-6005-E43D-0C41EE32DBB9}"/>
          </ac:spMkLst>
        </pc:spChg>
        <pc:spChg chg="add mod">
          <ac:chgData name="Neupane, Mahesh - REE-ARS" userId="ae96d502-43d8-40ca-a21e-99fd525bf4b2" providerId="ADAL" clId="{8E06FF8C-CA67-4C60-AC4B-46384ADC14F0}" dt="2025-03-21T18:32:29.142" v="1562" actId="1076"/>
          <ac:spMkLst>
            <pc:docMk/>
            <pc:sldMk cId="3394363848" sldId="963"/>
            <ac:spMk id="5" creationId="{46318DAC-CB64-D542-6CD9-B5B3E5C9D8E6}"/>
          </ac:spMkLst>
        </pc:spChg>
        <pc:spChg chg="add mod">
          <ac:chgData name="Neupane, Mahesh - REE-ARS" userId="ae96d502-43d8-40ca-a21e-99fd525bf4b2" providerId="ADAL" clId="{8E06FF8C-CA67-4C60-AC4B-46384ADC14F0}" dt="2025-03-21T18:35:39.606" v="1643" actId="14100"/>
          <ac:spMkLst>
            <pc:docMk/>
            <pc:sldMk cId="3394363848" sldId="963"/>
            <ac:spMk id="8" creationId="{AFE7D8F0-816A-6595-C240-CC9ED28C7E0F}"/>
          </ac:spMkLst>
        </pc:spChg>
        <pc:spChg chg="add mod">
          <ac:chgData name="Neupane, Mahesh - REE-ARS" userId="ae96d502-43d8-40ca-a21e-99fd525bf4b2" providerId="ADAL" clId="{8E06FF8C-CA67-4C60-AC4B-46384ADC14F0}" dt="2025-03-21T18:32:38.739" v="1566" actId="1076"/>
          <ac:spMkLst>
            <pc:docMk/>
            <pc:sldMk cId="3394363848" sldId="963"/>
            <ac:spMk id="9" creationId="{757D216D-E2B7-1342-D11B-11BEB2361930}"/>
          </ac:spMkLst>
        </pc:spChg>
        <pc:spChg chg="add mod">
          <ac:chgData name="Neupane, Mahesh - REE-ARS" userId="ae96d502-43d8-40ca-a21e-99fd525bf4b2" providerId="ADAL" clId="{8E06FF8C-CA67-4C60-AC4B-46384ADC14F0}" dt="2025-03-21T18:36:47.397" v="1650" actId="1076"/>
          <ac:spMkLst>
            <pc:docMk/>
            <pc:sldMk cId="3394363848" sldId="963"/>
            <ac:spMk id="10" creationId="{C8D0BB0D-C0B8-77BA-62DB-D0E924395387}"/>
          </ac:spMkLst>
        </pc:spChg>
        <pc:spChg chg="add mod">
          <ac:chgData name="Neupane, Mahesh - REE-ARS" userId="ae96d502-43d8-40ca-a21e-99fd525bf4b2" providerId="ADAL" clId="{8E06FF8C-CA67-4C60-AC4B-46384ADC14F0}" dt="2025-03-21T18:37:49.618" v="1653" actId="13926"/>
          <ac:spMkLst>
            <pc:docMk/>
            <pc:sldMk cId="3394363848" sldId="963"/>
            <ac:spMk id="11" creationId="{28719A77-18E4-E5BD-DEC3-04AB2B04DCD1}"/>
          </ac:spMkLst>
        </pc:spChg>
        <pc:spChg chg="add mod">
          <ac:chgData name="Neupane, Mahesh - REE-ARS" userId="ae96d502-43d8-40ca-a21e-99fd525bf4b2" providerId="ADAL" clId="{8E06FF8C-CA67-4C60-AC4B-46384ADC14F0}" dt="2025-03-21T18:37:53.505" v="1654" actId="13926"/>
          <ac:spMkLst>
            <pc:docMk/>
            <pc:sldMk cId="3394363848" sldId="963"/>
            <ac:spMk id="12" creationId="{13A27B4C-97B4-817A-3DBA-2EFC3C42CFDC}"/>
          </ac:spMkLst>
        </pc:spChg>
        <pc:picChg chg="add mod">
          <ac:chgData name="Neupane, Mahesh - REE-ARS" userId="ae96d502-43d8-40ca-a21e-99fd525bf4b2" providerId="ADAL" clId="{8E06FF8C-CA67-4C60-AC4B-46384ADC14F0}" dt="2025-03-21T18:30:47.904" v="1545" actId="1076"/>
          <ac:picMkLst>
            <pc:docMk/>
            <pc:sldMk cId="3394363848" sldId="963"/>
            <ac:picMk id="2" creationId="{6FB35D5A-365D-C841-3E2B-E71FD48FD5EC}"/>
          </ac:picMkLst>
        </pc:picChg>
        <pc:picChg chg="add mod">
          <ac:chgData name="Neupane, Mahesh - REE-ARS" userId="ae96d502-43d8-40ca-a21e-99fd525bf4b2" providerId="ADAL" clId="{8E06FF8C-CA67-4C60-AC4B-46384ADC14F0}" dt="2025-03-21T18:31:25.901" v="1552" actId="1076"/>
          <ac:picMkLst>
            <pc:docMk/>
            <pc:sldMk cId="3394363848" sldId="963"/>
            <ac:picMk id="3" creationId="{41467923-68CD-56A6-475D-D766ED34D153}"/>
          </ac:picMkLst>
        </pc:picChg>
        <pc:picChg chg="mod">
          <ac:chgData name="Neupane, Mahesh - REE-ARS" userId="ae96d502-43d8-40ca-a21e-99fd525bf4b2" providerId="ADAL" clId="{8E06FF8C-CA67-4C60-AC4B-46384ADC14F0}" dt="2025-03-21T18:25:43.092" v="1511"/>
          <ac:picMkLst>
            <pc:docMk/>
            <pc:sldMk cId="3394363848" sldId="963"/>
            <ac:picMk id="6" creationId="{CC10985C-7E0C-D853-031D-995886B3A76C}"/>
          </ac:picMkLst>
        </pc:picChg>
        <pc:picChg chg="mod">
          <ac:chgData name="Neupane, Mahesh - REE-ARS" userId="ae96d502-43d8-40ca-a21e-99fd525bf4b2" providerId="ADAL" clId="{8E06FF8C-CA67-4C60-AC4B-46384ADC14F0}" dt="2025-03-21T18:30:58.846" v="1548" actId="1076"/>
          <ac:picMkLst>
            <pc:docMk/>
            <pc:sldMk cId="3394363848" sldId="963"/>
            <ac:picMk id="7" creationId="{757B5055-9ABB-6DED-A969-0F89F2C73D74}"/>
          </ac:picMkLst>
        </pc:picChg>
      </pc:sldChg>
      <pc:sldChg chg="new del">
        <pc:chgData name="Neupane, Mahesh - REE-ARS" userId="ae96d502-43d8-40ca-a21e-99fd525bf4b2" providerId="ADAL" clId="{8E06FF8C-CA67-4C60-AC4B-46384ADC14F0}" dt="2025-03-21T18:38:21.469" v="1656" actId="680"/>
        <pc:sldMkLst>
          <pc:docMk/>
          <pc:sldMk cId="123681465" sldId="964"/>
        </pc:sldMkLst>
      </pc:sldChg>
      <pc:sldChg chg="modSp add mod ord">
        <pc:chgData name="Neupane, Mahesh - REE-ARS" userId="ae96d502-43d8-40ca-a21e-99fd525bf4b2" providerId="ADAL" clId="{8E06FF8C-CA67-4C60-AC4B-46384ADC14F0}" dt="2025-03-21T18:38:56.123" v="1682" actId="6549"/>
        <pc:sldMkLst>
          <pc:docMk/>
          <pc:sldMk cId="509490921" sldId="964"/>
        </pc:sldMkLst>
        <pc:spChg chg="mod">
          <ac:chgData name="Neupane, Mahesh - REE-ARS" userId="ae96d502-43d8-40ca-a21e-99fd525bf4b2" providerId="ADAL" clId="{8E06FF8C-CA67-4C60-AC4B-46384ADC14F0}" dt="2025-03-21T18:38:40.783" v="1679" actId="20577"/>
          <ac:spMkLst>
            <pc:docMk/>
            <pc:sldMk cId="509490921" sldId="964"/>
            <ac:spMk id="4" creationId="{CD89F2A8-20A8-9BB6-DDDC-F3B7312B5309}"/>
          </ac:spMkLst>
        </pc:spChg>
        <pc:spChg chg="mod">
          <ac:chgData name="Neupane, Mahesh - REE-ARS" userId="ae96d502-43d8-40ca-a21e-99fd525bf4b2" providerId="ADAL" clId="{8E06FF8C-CA67-4C60-AC4B-46384ADC14F0}" dt="2025-03-21T18:38:56.123" v="1682" actId="6549"/>
          <ac:spMkLst>
            <pc:docMk/>
            <pc:sldMk cId="509490921" sldId="964"/>
            <ac:spMk id="5" creationId="{4272C3CE-7AAC-F830-561B-7FC7564DDC47}"/>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3A745C-A745-42C6-B84C-8B68F7461491}"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787B29A2-29DA-4146-9879-BF3CDBFC9F5D}">
      <dgm:prSet/>
      <dgm:spPr/>
      <dgm:t>
        <a:bodyPr/>
        <a:lstStyle/>
        <a:p>
          <a:r>
            <a:rPr lang="en-US" b="0" dirty="0"/>
            <a:t>Develop a comprehensive national genetic evaluation system for dairy calf health traits using producer-recorded health event data (Format 6)</a:t>
          </a:r>
          <a:endParaRPr lang="en-US" dirty="0"/>
        </a:p>
      </dgm:t>
    </dgm:pt>
    <dgm:pt modelId="{61EA1BFE-E70B-43C4-AC6B-E64224EDD860}" type="parTrans" cxnId="{69F5AA08-96EF-45AC-AFC0-AFF6F6F9DC6F}">
      <dgm:prSet/>
      <dgm:spPr/>
      <dgm:t>
        <a:bodyPr/>
        <a:lstStyle/>
        <a:p>
          <a:endParaRPr lang="en-US"/>
        </a:p>
      </dgm:t>
    </dgm:pt>
    <dgm:pt modelId="{6E7792CF-1C4E-47FB-B472-81A7D3BFF8FE}" type="sibTrans" cxnId="{69F5AA08-96EF-45AC-AFC0-AFF6F6F9DC6F}">
      <dgm:prSet/>
      <dgm:spPr/>
      <dgm:t>
        <a:bodyPr/>
        <a:lstStyle/>
        <a:p>
          <a:endParaRPr lang="en-US"/>
        </a:p>
      </dgm:t>
    </dgm:pt>
    <dgm:pt modelId="{9AFE8E93-B380-46B0-B31E-A9370CA83772}">
      <dgm:prSet/>
      <dgm:spPr/>
      <dgm:t>
        <a:bodyPr/>
        <a:lstStyle/>
        <a:p>
          <a:r>
            <a:rPr lang="en-US" b="0" kern="1200" dirty="0">
              <a:latin typeface="Calibri"/>
              <a:ea typeface="+mn-ea"/>
              <a:cs typeface="+mn-cs"/>
            </a:rPr>
            <a:t>Identify genetic markers associated with key health traits in dairy calves and their possible inclusion in genomic marker panel</a:t>
          </a:r>
        </a:p>
      </dgm:t>
    </dgm:pt>
    <dgm:pt modelId="{E8E4DB2E-26DA-4AA2-8758-A81A44F0F0AB}" type="parTrans" cxnId="{E44E4998-F034-4E9F-89DA-76C9B61EBBBC}">
      <dgm:prSet/>
      <dgm:spPr/>
      <dgm:t>
        <a:bodyPr/>
        <a:lstStyle/>
        <a:p>
          <a:endParaRPr lang="en-US"/>
        </a:p>
      </dgm:t>
    </dgm:pt>
    <dgm:pt modelId="{FABD42CA-59BC-42EE-B34A-F1A7D1DFC39D}" type="sibTrans" cxnId="{E44E4998-F034-4E9F-89DA-76C9B61EBBBC}">
      <dgm:prSet/>
      <dgm:spPr/>
      <dgm:t>
        <a:bodyPr/>
        <a:lstStyle/>
        <a:p>
          <a:endParaRPr lang="en-US"/>
        </a:p>
      </dgm:t>
    </dgm:pt>
    <dgm:pt modelId="{46FF60D9-8525-419F-92A1-CB504F12049F}" type="pres">
      <dgm:prSet presAssocID="{4F3A745C-A745-42C6-B84C-8B68F7461491}" presName="root" presStyleCnt="0">
        <dgm:presLayoutVars>
          <dgm:dir/>
          <dgm:resizeHandles val="exact"/>
        </dgm:presLayoutVars>
      </dgm:prSet>
      <dgm:spPr/>
    </dgm:pt>
    <dgm:pt modelId="{86013F80-2E92-4F07-8309-3EAA44AEC941}" type="pres">
      <dgm:prSet presAssocID="{787B29A2-29DA-4146-9879-BF3CDBFC9F5D}" presName="compNode" presStyleCnt="0"/>
      <dgm:spPr/>
    </dgm:pt>
    <dgm:pt modelId="{BA6C8BF9-4A5A-490B-A2EC-189ED6BF2F13}" type="pres">
      <dgm:prSet presAssocID="{787B29A2-29DA-4146-9879-BF3CDBFC9F5D}" presName="bgRect" presStyleLbl="bgShp" presStyleIdx="0" presStyleCnt="2"/>
      <dgm:spPr/>
    </dgm:pt>
    <dgm:pt modelId="{DB5AB54C-2AE9-49C3-8927-2EE9BB4679AA}" type="pres">
      <dgm:prSet presAssocID="{787B29A2-29DA-4146-9879-BF3CDBFC9F5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rm scene"/>
        </a:ext>
      </dgm:extLst>
    </dgm:pt>
    <dgm:pt modelId="{5B8C1EAA-4C0A-4541-883C-1D0F7F96E4A6}" type="pres">
      <dgm:prSet presAssocID="{787B29A2-29DA-4146-9879-BF3CDBFC9F5D}" presName="spaceRect" presStyleCnt="0"/>
      <dgm:spPr/>
    </dgm:pt>
    <dgm:pt modelId="{1339E278-3CBE-4E0E-A235-D7A34B7CE84E}" type="pres">
      <dgm:prSet presAssocID="{787B29A2-29DA-4146-9879-BF3CDBFC9F5D}" presName="parTx" presStyleLbl="revTx" presStyleIdx="0" presStyleCnt="2">
        <dgm:presLayoutVars>
          <dgm:chMax val="0"/>
          <dgm:chPref val="0"/>
        </dgm:presLayoutVars>
      </dgm:prSet>
      <dgm:spPr/>
    </dgm:pt>
    <dgm:pt modelId="{05B53485-CCCD-4517-A967-D780465CE147}" type="pres">
      <dgm:prSet presAssocID="{6E7792CF-1C4E-47FB-B472-81A7D3BFF8FE}" presName="sibTrans" presStyleCnt="0"/>
      <dgm:spPr/>
    </dgm:pt>
    <dgm:pt modelId="{331D1DA6-2D6D-45DB-9D2D-D184F7BB4441}" type="pres">
      <dgm:prSet presAssocID="{9AFE8E93-B380-46B0-B31E-A9370CA83772}" presName="compNode" presStyleCnt="0"/>
      <dgm:spPr/>
    </dgm:pt>
    <dgm:pt modelId="{24689395-CB19-4982-AE12-8C5CDB4129C2}" type="pres">
      <dgm:prSet presAssocID="{9AFE8E93-B380-46B0-B31E-A9370CA83772}" presName="bgRect" presStyleLbl="bgShp" presStyleIdx="1" presStyleCnt="2"/>
      <dgm:spPr/>
    </dgm:pt>
    <dgm:pt modelId="{28526680-2A6B-41CB-B483-96444193F55A}" type="pres">
      <dgm:prSet presAssocID="{9AFE8E93-B380-46B0-B31E-A9370CA83772}"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NA with solid fill"/>
        </a:ext>
      </dgm:extLst>
    </dgm:pt>
    <dgm:pt modelId="{F18BFDE7-42BA-4FD3-8094-8596780D0C98}" type="pres">
      <dgm:prSet presAssocID="{9AFE8E93-B380-46B0-B31E-A9370CA83772}" presName="spaceRect" presStyleCnt="0"/>
      <dgm:spPr/>
    </dgm:pt>
    <dgm:pt modelId="{84C29B11-DC08-40E0-BA7F-D6D82792B712}" type="pres">
      <dgm:prSet presAssocID="{9AFE8E93-B380-46B0-B31E-A9370CA83772}" presName="parTx" presStyleLbl="revTx" presStyleIdx="1" presStyleCnt="2">
        <dgm:presLayoutVars>
          <dgm:chMax val="0"/>
          <dgm:chPref val="0"/>
        </dgm:presLayoutVars>
      </dgm:prSet>
      <dgm:spPr/>
    </dgm:pt>
  </dgm:ptLst>
  <dgm:cxnLst>
    <dgm:cxn modelId="{69F5AA08-96EF-45AC-AFC0-AFF6F6F9DC6F}" srcId="{4F3A745C-A745-42C6-B84C-8B68F7461491}" destId="{787B29A2-29DA-4146-9879-BF3CDBFC9F5D}" srcOrd="0" destOrd="0" parTransId="{61EA1BFE-E70B-43C4-AC6B-E64224EDD860}" sibTransId="{6E7792CF-1C4E-47FB-B472-81A7D3BFF8FE}"/>
    <dgm:cxn modelId="{3222673C-2DFD-44CD-A770-F1A7560A34B6}" type="presOf" srcId="{787B29A2-29DA-4146-9879-BF3CDBFC9F5D}" destId="{1339E278-3CBE-4E0E-A235-D7A34B7CE84E}" srcOrd="0" destOrd="0" presId="urn:microsoft.com/office/officeart/2018/2/layout/IconVerticalSolidList"/>
    <dgm:cxn modelId="{45B1424F-E358-4A42-91F6-40D40FC97E98}" type="presOf" srcId="{9AFE8E93-B380-46B0-B31E-A9370CA83772}" destId="{84C29B11-DC08-40E0-BA7F-D6D82792B712}" srcOrd="0" destOrd="0" presId="urn:microsoft.com/office/officeart/2018/2/layout/IconVerticalSolidList"/>
    <dgm:cxn modelId="{E44E4998-F034-4E9F-89DA-76C9B61EBBBC}" srcId="{4F3A745C-A745-42C6-B84C-8B68F7461491}" destId="{9AFE8E93-B380-46B0-B31E-A9370CA83772}" srcOrd="1" destOrd="0" parTransId="{E8E4DB2E-26DA-4AA2-8758-A81A44F0F0AB}" sibTransId="{FABD42CA-59BC-42EE-B34A-F1A7D1DFC39D}"/>
    <dgm:cxn modelId="{EF5324DB-A937-407D-8028-EF359E5280AA}" type="presOf" srcId="{4F3A745C-A745-42C6-B84C-8B68F7461491}" destId="{46FF60D9-8525-419F-92A1-CB504F12049F}" srcOrd="0" destOrd="0" presId="urn:microsoft.com/office/officeart/2018/2/layout/IconVerticalSolidList"/>
    <dgm:cxn modelId="{D3BFE31F-1EDD-44AB-A983-2F571B078B20}" type="presParOf" srcId="{46FF60D9-8525-419F-92A1-CB504F12049F}" destId="{86013F80-2E92-4F07-8309-3EAA44AEC941}" srcOrd="0" destOrd="0" presId="urn:microsoft.com/office/officeart/2018/2/layout/IconVerticalSolidList"/>
    <dgm:cxn modelId="{B873B7B5-4159-4B6F-9ECA-DA6F266BFD3E}" type="presParOf" srcId="{86013F80-2E92-4F07-8309-3EAA44AEC941}" destId="{BA6C8BF9-4A5A-490B-A2EC-189ED6BF2F13}" srcOrd="0" destOrd="0" presId="urn:microsoft.com/office/officeart/2018/2/layout/IconVerticalSolidList"/>
    <dgm:cxn modelId="{850E18CD-586B-401F-B613-1FEB256CA4F3}" type="presParOf" srcId="{86013F80-2E92-4F07-8309-3EAA44AEC941}" destId="{DB5AB54C-2AE9-49C3-8927-2EE9BB4679AA}" srcOrd="1" destOrd="0" presId="urn:microsoft.com/office/officeart/2018/2/layout/IconVerticalSolidList"/>
    <dgm:cxn modelId="{F5C321A9-3BFB-4382-9EB4-415DD4FDF9DC}" type="presParOf" srcId="{86013F80-2E92-4F07-8309-3EAA44AEC941}" destId="{5B8C1EAA-4C0A-4541-883C-1D0F7F96E4A6}" srcOrd="2" destOrd="0" presId="urn:microsoft.com/office/officeart/2018/2/layout/IconVerticalSolidList"/>
    <dgm:cxn modelId="{894B8769-AF87-4181-9C99-396ECF12B3A1}" type="presParOf" srcId="{86013F80-2E92-4F07-8309-3EAA44AEC941}" destId="{1339E278-3CBE-4E0E-A235-D7A34B7CE84E}" srcOrd="3" destOrd="0" presId="urn:microsoft.com/office/officeart/2018/2/layout/IconVerticalSolidList"/>
    <dgm:cxn modelId="{4B6F5BC9-DB1E-4539-A68A-22043CA4BC1D}" type="presParOf" srcId="{46FF60D9-8525-419F-92A1-CB504F12049F}" destId="{05B53485-CCCD-4517-A967-D780465CE147}" srcOrd="1" destOrd="0" presId="urn:microsoft.com/office/officeart/2018/2/layout/IconVerticalSolidList"/>
    <dgm:cxn modelId="{9E08C917-CFE5-4CA9-A30C-BDE455E4ECE0}" type="presParOf" srcId="{46FF60D9-8525-419F-92A1-CB504F12049F}" destId="{331D1DA6-2D6D-45DB-9D2D-D184F7BB4441}" srcOrd="2" destOrd="0" presId="urn:microsoft.com/office/officeart/2018/2/layout/IconVerticalSolidList"/>
    <dgm:cxn modelId="{FAD63007-3EFD-4A41-A054-C508AF3D394A}" type="presParOf" srcId="{331D1DA6-2D6D-45DB-9D2D-D184F7BB4441}" destId="{24689395-CB19-4982-AE12-8C5CDB4129C2}" srcOrd="0" destOrd="0" presId="urn:microsoft.com/office/officeart/2018/2/layout/IconVerticalSolidList"/>
    <dgm:cxn modelId="{EFB01D96-E3EA-483D-AB4A-49FFABE0DE74}" type="presParOf" srcId="{331D1DA6-2D6D-45DB-9D2D-D184F7BB4441}" destId="{28526680-2A6B-41CB-B483-96444193F55A}" srcOrd="1" destOrd="0" presId="urn:microsoft.com/office/officeart/2018/2/layout/IconVerticalSolidList"/>
    <dgm:cxn modelId="{D64EFC8A-5375-4EA2-96DC-B426BDE71B29}" type="presParOf" srcId="{331D1DA6-2D6D-45DB-9D2D-D184F7BB4441}" destId="{F18BFDE7-42BA-4FD3-8094-8596780D0C98}" srcOrd="2" destOrd="0" presId="urn:microsoft.com/office/officeart/2018/2/layout/IconVerticalSolidList"/>
    <dgm:cxn modelId="{F8D101E7-4263-4FEA-8B21-21F3AF926DE2}" type="presParOf" srcId="{331D1DA6-2D6D-45DB-9D2D-D184F7BB4441}" destId="{84C29B11-DC08-40E0-BA7F-D6D82792B71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C8BF9-4A5A-490B-A2EC-189ED6BF2F13}">
      <dsp:nvSpPr>
        <dsp:cNvPr id="0" name=""/>
        <dsp:cNvSpPr/>
      </dsp:nvSpPr>
      <dsp:spPr>
        <a:xfrm>
          <a:off x="0" y="792480"/>
          <a:ext cx="11216640" cy="146304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5AB54C-2AE9-49C3-8927-2EE9BB4679AA}">
      <dsp:nvSpPr>
        <dsp:cNvPr id="0" name=""/>
        <dsp:cNvSpPr/>
      </dsp:nvSpPr>
      <dsp:spPr>
        <a:xfrm>
          <a:off x="442569" y="1121664"/>
          <a:ext cx="804672" cy="8046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39E278-3CBE-4E0E-A235-D7A34B7CE84E}">
      <dsp:nvSpPr>
        <dsp:cNvPr id="0" name=""/>
        <dsp:cNvSpPr/>
      </dsp:nvSpPr>
      <dsp:spPr>
        <a:xfrm>
          <a:off x="1689811" y="792480"/>
          <a:ext cx="9526828"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838" tIns="154838" rIns="154838" bIns="154838" numCol="1" spcCol="1270" anchor="ctr" anchorCtr="0">
          <a:noAutofit/>
        </a:bodyPr>
        <a:lstStyle/>
        <a:p>
          <a:pPr marL="0" lvl="0" indent="0" algn="l" defTabSz="1111250">
            <a:lnSpc>
              <a:spcPct val="90000"/>
            </a:lnSpc>
            <a:spcBef>
              <a:spcPct val="0"/>
            </a:spcBef>
            <a:spcAft>
              <a:spcPct val="35000"/>
            </a:spcAft>
            <a:buNone/>
          </a:pPr>
          <a:r>
            <a:rPr lang="en-US" sz="2500" b="0" kern="1200" dirty="0"/>
            <a:t>Develop a comprehensive national genetic evaluation system for dairy calf health traits using producer-recorded health event data (Format 6)</a:t>
          </a:r>
          <a:endParaRPr lang="en-US" sz="2500" kern="1200" dirty="0"/>
        </a:p>
      </dsp:txBody>
      <dsp:txXfrm>
        <a:off x="1689811" y="792480"/>
        <a:ext cx="9526828" cy="1463040"/>
      </dsp:txXfrm>
    </dsp:sp>
    <dsp:sp modelId="{24689395-CB19-4982-AE12-8C5CDB4129C2}">
      <dsp:nvSpPr>
        <dsp:cNvPr id="0" name=""/>
        <dsp:cNvSpPr/>
      </dsp:nvSpPr>
      <dsp:spPr>
        <a:xfrm>
          <a:off x="0" y="2621280"/>
          <a:ext cx="11216640" cy="146304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526680-2A6B-41CB-B483-96444193F55A}">
      <dsp:nvSpPr>
        <dsp:cNvPr id="0" name=""/>
        <dsp:cNvSpPr/>
      </dsp:nvSpPr>
      <dsp:spPr>
        <a:xfrm>
          <a:off x="442569" y="2950464"/>
          <a:ext cx="804672" cy="80467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C29B11-DC08-40E0-BA7F-D6D82792B712}">
      <dsp:nvSpPr>
        <dsp:cNvPr id="0" name=""/>
        <dsp:cNvSpPr/>
      </dsp:nvSpPr>
      <dsp:spPr>
        <a:xfrm>
          <a:off x="1689811" y="2621280"/>
          <a:ext cx="9526828"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838" tIns="154838" rIns="154838" bIns="154838" numCol="1" spcCol="1270" anchor="ctr" anchorCtr="0">
          <a:noAutofit/>
        </a:bodyPr>
        <a:lstStyle/>
        <a:p>
          <a:pPr marL="0" lvl="0" indent="0" algn="l" defTabSz="1111250">
            <a:lnSpc>
              <a:spcPct val="90000"/>
            </a:lnSpc>
            <a:spcBef>
              <a:spcPct val="0"/>
            </a:spcBef>
            <a:spcAft>
              <a:spcPct val="35000"/>
            </a:spcAft>
            <a:buNone/>
          </a:pPr>
          <a:r>
            <a:rPr lang="en-US" sz="2500" b="0" kern="1200" dirty="0">
              <a:latin typeface="Calibri"/>
              <a:ea typeface="+mn-ea"/>
              <a:cs typeface="+mn-cs"/>
            </a:rPr>
            <a:t>Identify genetic markers associated with key health traits in dairy calves and their possible inclusion in genomic marker panel</a:t>
          </a:r>
        </a:p>
      </dsp:txBody>
      <dsp:txXfrm>
        <a:off x="1689811" y="2621280"/>
        <a:ext cx="9526828" cy="146304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56AE86-7A3C-4677-9BFA-35B154F8405D}" type="datetimeFigureOut">
              <a:rPr lang="en-US" smtClean="0"/>
              <a:t>3/24/2025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09AE19-7A03-4247-A9AD-25EEF61F9B64}" type="slidenum">
              <a:rPr lang="en-US" smtClean="0"/>
              <a:t>‹#›</a:t>
            </a:fld>
            <a:endParaRPr lang="en-US"/>
          </a:p>
        </p:txBody>
      </p:sp>
    </p:spTree>
    <p:extLst>
      <p:ext uri="{BB962C8B-B14F-4D97-AF65-F5344CB8AC3E}">
        <p14:creationId xmlns:p14="http://schemas.microsoft.com/office/powerpoint/2010/main" val="1225773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09AE19-7A03-4247-A9AD-25EEF61F9B64}" type="slidenum">
              <a:rPr lang="en-US" smtClean="0"/>
              <a:t>1</a:t>
            </a:fld>
            <a:endParaRPr lang="en-US"/>
          </a:p>
        </p:txBody>
      </p:sp>
    </p:spTree>
    <p:extLst>
      <p:ext uri="{BB962C8B-B14F-4D97-AF65-F5344CB8AC3E}">
        <p14:creationId xmlns:p14="http://schemas.microsoft.com/office/powerpoint/2010/main" val="3158480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2CFB2-776D-A05B-9D20-2720DA8C75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CFA3E5-30E3-963B-7C9A-0E645F5CFD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5123C2-397E-9A68-7A64-782AC791843E}"/>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rgbClr val="00523C"/>
                </a:solidFill>
              </a:rPr>
              <a:t>Parity of dam: </a:t>
            </a:r>
            <a:r>
              <a:rPr lang="en-US" sz="1000" dirty="0"/>
              <a:t>First parity dam was further divided into three groups (&lt; 22 </a:t>
            </a:r>
            <a:r>
              <a:rPr lang="en-US" sz="1000" dirty="0" err="1"/>
              <a:t>mo</a:t>
            </a:r>
            <a:r>
              <a:rPr lang="en-US" sz="1000" dirty="0"/>
              <a:t>, between 22-25 </a:t>
            </a:r>
            <a:r>
              <a:rPr lang="en-US" sz="1000" dirty="0" err="1"/>
              <a:t>mo</a:t>
            </a:r>
            <a:r>
              <a:rPr lang="en-US" sz="1000" dirty="0"/>
              <a:t>, and &gt; 25 </a:t>
            </a:r>
            <a:r>
              <a:rPr lang="en-US" sz="1000" dirty="0" err="1"/>
              <a:t>mo</a:t>
            </a:r>
            <a:r>
              <a:rPr lang="en-US" sz="1000" dirty="0"/>
              <a:t>) and embryo transferred heifers were recorded as separate group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Only HO and JE have enough genotypic data for genomic evaluations</a:t>
            </a:r>
          </a:p>
          <a:p>
            <a:endParaRPr lang="en-US" sz="1000" dirty="0"/>
          </a:p>
        </p:txBody>
      </p:sp>
      <p:sp>
        <p:nvSpPr>
          <p:cNvPr id="4" name="Slide Number Placeholder 3">
            <a:extLst>
              <a:ext uri="{FF2B5EF4-FFF2-40B4-BE49-F238E27FC236}">
                <a16:creationId xmlns:a16="http://schemas.microsoft.com/office/drawing/2014/main" id="{B5C02F53-01C3-010E-9BA7-B7A19ADC4DCA}"/>
              </a:ext>
            </a:extLst>
          </p:cNvPr>
          <p:cNvSpPr>
            <a:spLocks noGrp="1"/>
          </p:cNvSpPr>
          <p:nvPr>
            <p:ph type="sldNum" sz="quarter" idx="5"/>
          </p:nvPr>
        </p:nvSpPr>
        <p:spPr/>
        <p:txBody>
          <a:bodyPr/>
          <a:lstStyle/>
          <a:p>
            <a:fld id="{0409AE19-7A03-4247-A9AD-25EEF61F9B64}" type="slidenum">
              <a:rPr lang="en-US" smtClean="0"/>
              <a:t>10</a:t>
            </a:fld>
            <a:endParaRPr lang="en-US"/>
          </a:p>
        </p:txBody>
      </p:sp>
    </p:spTree>
    <p:extLst>
      <p:ext uri="{BB962C8B-B14F-4D97-AF65-F5344CB8AC3E}">
        <p14:creationId xmlns:p14="http://schemas.microsoft.com/office/powerpoint/2010/main" val="2594063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mn-lt"/>
              </a:rPr>
              <a:t>PTA and reliability %</a:t>
            </a:r>
          </a:p>
          <a:p>
            <a:r>
              <a:rPr lang="en-US" sz="1000" dirty="0" err="1">
                <a:latin typeface="+mn-lt"/>
              </a:rPr>
              <a:t>Yng</a:t>
            </a:r>
            <a:r>
              <a:rPr lang="en-US" sz="1000" dirty="0">
                <a:latin typeface="+mn-lt"/>
              </a:rPr>
              <a:t>: birth &gt;= 2020 (born on or after 2020)</a:t>
            </a:r>
          </a:p>
          <a:p>
            <a:r>
              <a:rPr lang="en-US" sz="1000" dirty="0">
                <a:latin typeface="+mn-lt"/>
              </a:rPr>
              <a:t>Old: born before 2020</a:t>
            </a:r>
          </a:p>
          <a:p>
            <a:pPr marL="171450" indent="-171450">
              <a:buFont typeface="Arial" panose="020B0604020202020204" pitchFamily="34" charset="0"/>
              <a:buChar char="•"/>
            </a:pPr>
            <a:r>
              <a:rPr lang="en-US" sz="1000" dirty="0">
                <a:latin typeface="+mn-lt"/>
              </a:rPr>
              <a:t>Genomic PTAs have higher reliabilities than traditional ones</a:t>
            </a:r>
          </a:p>
          <a:p>
            <a:pPr marL="171450" indent="-171450">
              <a:buFont typeface="Arial" panose="020B0604020202020204" pitchFamily="34" charset="0"/>
              <a:buChar char="•"/>
            </a:pPr>
            <a:r>
              <a:rPr lang="en-US" sz="1000" dirty="0">
                <a:latin typeface="+mn-lt"/>
              </a:rPr>
              <a:t>With more data and accurate recordings, reliabilities will improve</a:t>
            </a:r>
          </a:p>
          <a:p>
            <a:pPr marL="0" indent="0">
              <a:buFont typeface="Arial" panose="020B0604020202020204" pitchFamily="34" charset="0"/>
              <a:buNone/>
            </a:pPr>
            <a:r>
              <a:rPr lang="en-US" sz="1000" dirty="0">
                <a:effectLst/>
                <a:latin typeface="+mn-lt"/>
                <a:ea typeface="Aptos" panose="020B0004020202020204" pitchFamily="34" charset="0"/>
              </a:rPr>
              <a:t>Holsteins exhibited higher genomic reliabilities for both diarrhea and respiratory traits compared to JE, possibly due to the greater number of genotyped and </a:t>
            </a:r>
            <a:r>
              <a:rPr lang="en-US" sz="1000" dirty="0" err="1">
                <a:effectLst/>
                <a:latin typeface="+mn-lt"/>
                <a:ea typeface="Aptos" panose="020B0004020202020204" pitchFamily="34" charset="0"/>
              </a:rPr>
              <a:t>phenotyped</a:t>
            </a:r>
            <a:r>
              <a:rPr lang="en-US" sz="1000" dirty="0">
                <a:effectLst/>
                <a:latin typeface="+mn-lt"/>
                <a:ea typeface="Aptos" panose="020B0004020202020204" pitchFamily="34" charset="0"/>
              </a:rPr>
              <a:t> animals included in the study</a:t>
            </a:r>
            <a:endParaRPr lang="en-US" sz="1000" dirty="0">
              <a:latin typeface="+mn-lt"/>
            </a:endParaRPr>
          </a:p>
        </p:txBody>
      </p:sp>
      <p:sp>
        <p:nvSpPr>
          <p:cNvPr id="4" name="Slide Number Placeholder 3"/>
          <p:cNvSpPr>
            <a:spLocks noGrp="1"/>
          </p:cNvSpPr>
          <p:nvPr>
            <p:ph type="sldNum" sz="quarter" idx="5"/>
          </p:nvPr>
        </p:nvSpPr>
        <p:spPr/>
        <p:txBody>
          <a:bodyPr/>
          <a:lstStyle/>
          <a:p>
            <a:fld id="{0409AE19-7A03-4247-A9AD-25EEF61F9B64}" type="slidenum">
              <a:rPr lang="en-US" smtClean="0"/>
              <a:t>11</a:t>
            </a:fld>
            <a:endParaRPr lang="en-US"/>
          </a:p>
        </p:txBody>
      </p:sp>
    </p:spTree>
    <p:extLst>
      <p:ext uri="{BB962C8B-B14F-4D97-AF65-F5344CB8AC3E}">
        <p14:creationId xmlns:p14="http://schemas.microsoft.com/office/powerpoint/2010/main" val="2199352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64761-E061-9A56-25A8-A72F3E8D75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A43889-3BF1-E967-DB83-CFB4163038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7C292B-99FC-A516-D0AA-2D4BCD73D0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9BEC15-62BE-24D2-BA9E-7A43BD48F52A}"/>
              </a:ext>
            </a:extLst>
          </p:cNvPr>
          <p:cNvSpPr>
            <a:spLocks noGrp="1"/>
          </p:cNvSpPr>
          <p:nvPr>
            <p:ph type="sldNum" sz="quarter" idx="5"/>
          </p:nvPr>
        </p:nvSpPr>
        <p:spPr/>
        <p:txBody>
          <a:bodyPr/>
          <a:lstStyle/>
          <a:p>
            <a:fld id="{0409AE19-7A03-4247-A9AD-25EEF61F9B64}" type="slidenum">
              <a:rPr lang="en-US" smtClean="0"/>
              <a:t>12</a:t>
            </a:fld>
            <a:endParaRPr lang="en-US"/>
          </a:p>
        </p:txBody>
      </p:sp>
    </p:spTree>
    <p:extLst>
      <p:ext uri="{BB962C8B-B14F-4D97-AF65-F5344CB8AC3E}">
        <p14:creationId xmlns:p14="http://schemas.microsoft.com/office/powerpoint/2010/main" val="4289204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F15E4-5BA0-8F3A-6C99-A245A9D6F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7731B7-8E58-F8E6-D0C8-519EFD18AB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4937BB-2AE7-AD24-6B5F-70AC71623AAD}"/>
              </a:ext>
            </a:extLst>
          </p:cNvPr>
          <p:cNvSpPr>
            <a:spLocks noGrp="1"/>
          </p:cNvSpPr>
          <p:nvPr>
            <p:ph type="body" idx="1"/>
          </p:nvPr>
        </p:nvSpPr>
        <p:spPr/>
        <p:txBody>
          <a:bodyPr/>
          <a:lstStyle/>
          <a:p>
            <a:r>
              <a:rPr lang="en-US" sz="1000" i="0" dirty="0">
                <a:effectLst/>
                <a:latin typeface="+mn-lt"/>
                <a:ea typeface="Aptos" panose="020B0004020202020204" pitchFamily="34" charset="0"/>
              </a:rPr>
              <a:t>Genomic predicted transmitting ability correlations between calf health traits, diarrhea (DIAR) and respiratory illnesses (RESP), and 24 Net Merit traits in proven Holstein bulls (reliability &gt;= 85%, n = 4,292)</a:t>
            </a:r>
          </a:p>
          <a:p>
            <a:r>
              <a:rPr lang="en-US" sz="1000" dirty="0">
                <a:effectLst/>
                <a:latin typeface="+mn-lt"/>
                <a:ea typeface="Aptos" panose="020B0004020202020204" pitchFamily="34" charset="0"/>
              </a:rPr>
              <a:t>Correlation between DIAR and RESP was 0.22, while correlations of heifer livability with DIAR and RESP were 0.13 and 0.35, respectively. </a:t>
            </a:r>
          </a:p>
          <a:p>
            <a:r>
              <a:rPr lang="en-US" sz="1000" dirty="0">
                <a:effectLst/>
                <a:latin typeface="+mn-lt"/>
                <a:ea typeface="Aptos" panose="020B0004020202020204" pitchFamily="34" charset="0"/>
              </a:rPr>
              <a:t>Respiratory illnesses and diarrhea, being major causes of pre- and post-weaning deaths in dairy calves, are expected to correlate with heifer livability, which considers heifer deaths from &gt;2 d to 18 </a:t>
            </a:r>
            <a:r>
              <a:rPr lang="en-US" sz="1000" dirty="0" err="1">
                <a:effectLst/>
                <a:latin typeface="+mn-lt"/>
                <a:ea typeface="Aptos" panose="020B0004020202020204" pitchFamily="34" charset="0"/>
              </a:rPr>
              <a:t>mo</a:t>
            </a:r>
            <a:r>
              <a:rPr lang="en-US" sz="1000" dirty="0">
                <a:effectLst/>
                <a:latin typeface="+mn-lt"/>
                <a:ea typeface="Aptos" panose="020B0004020202020204" pitchFamily="34" charset="0"/>
              </a:rPr>
              <a:t> </a:t>
            </a:r>
          </a:p>
          <a:p>
            <a:r>
              <a:rPr lang="en-US" sz="1000" dirty="0">
                <a:effectLst/>
                <a:latin typeface="+mn-lt"/>
                <a:ea typeface="Aptos" panose="020B0004020202020204" pitchFamily="34" charset="0"/>
              </a:rPr>
              <a:t>Correlations of these two health traits with other traits were low. </a:t>
            </a:r>
            <a:endParaRPr lang="en-US" sz="1000" i="0" dirty="0">
              <a:latin typeface="+mn-lt"/>
            </a:endParaRPr>
          </a:p>
        </p:txBody>
      </p:sp>
      <p:sp>
        <p:nvSpPr>
          <p:cNvPr id="4" name="Slide Number Placeholder 3">
            <a:extLst>
              <a:ext uri="{FF2B5EF4-FFF2-40B4-BE49-F238E27FC236}">
                <a16:creationId xmlns:a16="http://schemas.microsoft.com/office/drawing/2014/main" id="{EEFF2A35-E729-1B82-4A44-D8062CF496FC}"/>
              </a:ext>
            </a:extLst>
          </p:cNvPr>
          <p:cNvSpPr>
            <a:spLocks noGrp="1"/>
          </p:cNvSpPr>
          <p:nvPr>
            <p:ph type="sldNum" sz="quarter" idx="5"/>
          </p:nvPr>
        </p:nvSpPr>
        <p:spPr/>
        <p:txBody>
          <a:bodyPr/>
          <a:lstStyle/>
          <a:p>
            <a:fld id="{0409AE19-7A03-4247-A9AD-25EEF61F9B64}" type="slidenum">
              <a:rPr lang="en-US" smtClean="0"/>
              <a:t>13</a:t>
            </a:fld>
            <a:endParaRPr lang="en-US"/>
          </a:p>
        </p:txBody>
      </p:sp>
    </p:spTree>
    <p:extLst>
      <p:ext uri="{BB962C8B-B14F-4D97-AF65-F5344CB8AC3E}">
        <p14:creationId xmlns:p14="http://schemas.microsoft.com/office/powerpoint/2010/main" val="1960035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C49D7-CF04-78C1-4DDF-50D5CBF9F8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E590FA-062E-1153-A179-89E0E2DFFD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9C74F7-EF1E-4F9B-5B1E-244B003F0B3E}"/>
              </a:ext>
            </a:extLst>
          </p:cNvPr>
          <p:cNvSpPr>
            <a:spLocks noGrp="1"/>
          </p:cNvSpPr>
          <p:nvPr>
            <p:ph type="body" idx="1"/>
          </p:nvPr>
        </p:nvSpPr>
        <p:spPr/>
        <p:txBody>
          <a:bodyPr/>
          <a:lstStyle/>
          <a:p>
            <a:r>
              <a:rPr lang="en-US" sz="1000" dirty="0">
                <a:effectLst/>
                <a:latin typeface="+mn-lt"/>
                <a:ea typeface="Aptos" panose="020B0004020202020204" pitchFamily="34" charset="0"/>
              </a:rPr>
              <a:t>- SNPs/markers within genes </a:t>
            </a:r>
          </a:p>
          <a:p>
            <a:r>
              <a:rPr lang="en-US" sz="1000" dirty="0">
                <a:effectLst/>
                <a:latin typeface="+mn-lt"/>
                <a:ea typeface="Aptos" panose="020B0004020202020204" pitchFamily="34" charset="0"/>
              </a:rPr>
              <a:t>- Many immune related genes</a:t>
            </a:r>
          </a:p>
          <a:p>
            <a:pPr marL="285750" indent="-285750">
              <a:buFontTx/>
              <a:buChar char="-"/>
            </a:pPr>
            <a:r>
              <a:rPr lang="en-US" sz="1000" dirty="0">
                <a:effectLst/>
                <a:latin typeface="+mn-lt"/>
                <a:ea typeface="Aptos" panose="020B0004020202020204" pitchFamily="34" charset="0"/>
              </a:rPr>
              <a:t>Two significant additive markers on chromosome 18 associated with DIAR in HO were within the cadherin 11 (</a:t>
            </a:r>
            <a:r>
              <a:rPr lang="en-US" sz="1000" i="1" dirty="0">
                <a:effectLst/>
                <a:latin typeface="+mn-lt"/>
                <a:ea typeface="Aptos" panose="020B0004020202020204" pitchFamily="34" charset="0"/>
              </a:rPr>
              <a:t>CDH11</a:t>
            </a:r>
            <a:r>
              <a:rPr lang="en-US" sz="1000" dirty="0">
                <a:effectLst/>
                <a:latin typeface="+mn-lt"/>
                <a:ea typeface="Aptos" panose="020B0004020202020204" pitchFamily="34" charset="0"/>
              </a:rPr>
              <a:t>) gene, known to have role in immunity, cell adhesion, and gut epithelium integrity. </a:t>
            </a:r>
            <a:r>
              <a:rPr lang="en-US" sz="1000" i="1" dirty="0">
                <a:effectLst/>
                <a:latin typeface="+mn-lt"/>
                <a:ea typeface="Aptos" panose="020B0004020202020204" pitchFamily="34" charset="0"/>
              </a:rPr>
              <a:t>CDH11</a:t>
            </a:r>
            <a:r>
              <a:rPr lang="en-US" sz="1000" dirty="0">
                <a:effectLst/>
                <a:latin typeface="+mn-lt"/>
                <a:ea typeface="Aptos" panose="020B0004020202020204" pitchFamily="34" charset="0"/>
              </a:rPr>
              <a:t> expression is upregulated in the intestines of patient with inflammatory bowel disease </a:t>
            </a:r>
          </a:p>
          <a:p>
            <a:pPr marL="285750" indent="-285750">
              <a:buFontTx/>
              <a:buChar char="-"/>
            </a:pPr>
            <a:r>
              <a:rPr lang="en-US" sz="1000" dirty="0">
                <a:effectLst/>
                <a:latin typeface="+mn-lt"/>
                <a:ea typeface="Aptos" panose="020B0004020202020204" pitchFamily="34" charset="0"/>
              </a:rPr>
              <a:t>Two significant markers on chromosome 4 associated with RESP in HO fall within the dynein axonemal heavy chain 11 (</a:t>
            </a:r>
            <a:r>
              <a:rPr lang="en-US" sz="1000" i="1" dirty="0">
                <a:effectLst/>
                <a:latin typeface="+mn-lt"/>
                <a:ea typeface="Aptos" panose="020B0004020202020204" pitchFamily="34" charset="0"/>
              </a:rPr>
              <a:t>DNAH11</a:t>
            </a:r>
            <a:r>
              <a:rPr lang="en-US" sz="1000" dirty="0">
                <a:effectLst/>
                <a:latin typeface="+mn-lt"/>
                <a:ea typeface="Aptos" panose="020B0004020202020204" pitchFamily="34" charset="0"/>
              </a:rPr>
              <a:t>) gene. </a:t>
            </a:r>
            <a:r>
              <a:rPr lang="en-US" sz="1000" i="1" dirty="0">
                <a:effectLst/>
                <a:latin typeface="+mn-lt"/>
                <a:ea typeface="Aptos" panose="020B0004020202020204" pitchFamily="34" charset="0"/>
              </a:rPr>
              <a:t>DNAH11</a:t>
            </a:r>
            <a:r>
              <a:rPr lang="en-US" sz="1000" dirty="0">
                <a:effectLst/>
                <a:latin typeface="+mn-lt"/>
                <a:ea typeface="Aptos" panose="020B0004020202020204" pitchFamily="34" charset="0"/>
              </a:rPr>
              <a:t> is essential for motile cilia function in the respiratory tract, where mutations to this gene lead to chronic respiratory infections in humans</a:t>
            </a:r>
          </a:p>
          <a:p>
            <a:endParaRPr lang="en-US" sz="1000" i="0" dirty="0">
              <a:latin typeface="+mn-lt"/>
            </a:endParaRPr>
          </a:p>
        </p:txBody>
      </p:sp>
      <p:sp>
        <p:nvSpPr>
          <p:cNvPr id="4" name="Slide Number Placeholder 3">
            <a:extLst>
              <a:ext uri="{FF2B5EF4-FFF2-40B4-BE49-F238E27FC236}">
                <a16:creationId xmlns:a16="http://schemas.microsoft.com/office/drawing/2014/main" id="{C9585622-4199-4377-3A98-CA6D3139D655}"/>
              </a:ext>
            </a:extLst>
          </p:cNvPr>
          <p:cNvSpPr>
            <a:spLocks noGrp="1"/>
          </p:cNvSpPr>
          <p:nvPr>
            <p:ph type="sldNum" sz="quarter" idx="5"/>
          </p:nvPr>
        </p:nvSpPr>
        <p:spPr/>
        <p:txBody>
          <a:bodyPr/>
          <a:lstStyle/>
          <a:p>
            <a:fld id="{0409AE19-7A03-4247-A9AD-25EEF61F9B64}" type="slidenum">
              <a:rPr lang="en-US" smtClean="0"/>
              <a:t>14</a:t>
            </a:fld>
            <a:endParaRPr lang="en-US"/>
          </a:p>
        </p:txBody>
      </p:sp>
    </p:spTree>
    <p:extLst>
      <p:ext uri="{BB962C8B-B14F-4D97-AF65-F5344CB8AC3E}">
        <p14:creationId xmlns:p14="http://schemas.microsoft.com/office/powerpoint/2010/main" val="920149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F5A9F-2F7D-30CA-5514-BA877813E7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0641F9-9A66-3626-7069-2BCBCC1F02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F5D9A0-7BBA-E3FD-DEDB-8171BB3EC6EA}"/>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012C2A3C-20E2-A9A7-5A60-416642206920}"/>
              </a:ext>
            </a:extLst>
          </p:cNvPr>
          <p:cNvSpPr>
            <a:spLocks noGrp="1"/>
          </p:cNvSpPr>
          <p:nvPr>
            <p:ph type="sldNum" sz="quarter" idx="5"/>
          </p:nvPr>
        </p:nvSpPr>
        <p:spPr/>
        <p:txBody>
          <a:bodyPr/>
          <a:lstStyle/>
          <a:p>
            <a:fld id="{0409AE19-7A03-4247-A9AD-25EEF61F9B64}" type="slidenum">
              <a:rPr lang="en-US" smtClean="0"/>
              <a:t>15</a:t>
            </a:fld>
            <a:endParaRPr lang="en-US"/>
          </a:p>
        </p:txBody>
      </p:sp>
    </p:spTree>
    <p:extLst>
      <p:ext uri="{BB962C8B-B14F-4D97-AF65-F5344CB8AC3E}">
        <p14:creationId xmlns:p14="http://schemas.microsoft.com/office/powerpoint/2010/main" val="2553116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09AE19-7A03-4247-A9AD-25EEF61F9B64}" type="slidenum">
              <a:rPr lang="en-US" smtClean="0"/>
              <a:t>16</a:t>
            </a:fld>
            <a:endParaRPr lang="en-US"/>
          </a:p>
        </p:txBody>
      </p:sp>
    </p:spTree>
    <p:extLst>
      <p:ext uri="{BB962C8B-B14F-4D97-AF65-F5344CB8AC3E}">
        <p14:creationId xmlns:p14="http://schemas.microsoft.com/office/powerpoint/2010/main" val="1653044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9F8C8-7712-45BB-B9C8-50F27F3DA656}" type="slidenum">
              <a:rPr lang="en-US" smtClean="0"/>
              <a:t>17</a:t>
            </a:fld>
            <a:endParaRPr lang="en-US"/>
          </a:p>
        </p:txBody>
      </p:sp>
    </p:spTree>
    <p:extLst>
      <p:ext uri="{BB962C8B-B14F-4D97-AF65-F5344CB8AC3E}">
        <p14:creationId xmlns:p14="http://schemas.microsoft.com/office/powerpoint/2010/main" val="1240361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latin typeface="+mn-lt"/>
              </a:rPr>
              <a:t>Calf health is a critical factor in the sustainability and profitability of dairy farming</a:t>
            </a:r>
          </a:p>
          <a:p>
            <a:r>
              <a:rPr lang="en-US" sz="1000" dirty="0">
                <a:latin typeface="+mn-lt"/>
              </a:rPr>
              <a:t>Progress has been made in selection of healthy calf based on other traits such as productive life. </a:t>
            </a:r>
            <a:r>
              <a:rPr lang="en-US" sz="1000" dirty="0">
                <a:effectLst/>
                <a:latin typeface="+mn-lt"/>
                <a:ea typeface="Aptos" panose="020B0004020202020204" pitchFamily="34" charset="0"/>
              </a:rPr>
              <a:t>Although indirect selection has helped to identify healthy calves, direct selection could improve future outcomes of both young stock and lactating dairy cows. </a:t>
            </a:r>
          </a:p>
          <a:p>
            <a:r>
              <a:rPr lang="en-US" sz="1000" b="0" dirty="0">
                <a:latin typeface="+mn-lt"/>
              </a:rPr>
              <a:t>Commercially calf wellness trait index (scours, respiratory disease, and calf livability) is available from Zoetis®</a:t>
            </a:r>
            <a:endParaRPr lang="en-US" sz="1000" dirty="0">
              <a:latin typeface="+mn-lt"/>
            </a:endParaRPr>
          </a:p>
          <a:p>
            <a:r>
              <a:rPr lang="en-US" sz="1000" dirty="0">
                <a:latin typeface="+mn-lt"/>
              </a:rPr>
              <a:t>Heritability depends upon incidence rate of disease, methods used (linear vs threshold), phenotype classification, </a:t>
            </a:r>
            <a:r>
              <a:rPr lang="en-US" sz="1000" dirty="0">
                <a:effectLst/>
                <a:latin typeface="+mn-lt"/>
                <a:ea typeface="Aptos" panose="020B0004020202020204" pitchFamily="34" charset="0"/>
              </a:rPr>
              <a:t>study design, data recording, and editing practices</a:t>
            </a:r>
            <a:r>
              <a:rPr lang="en-US" sz="1000" dirty="0">
                <a:effectLst/>
                <a:latin typeface="+mn-lt"/>
              </a:rPr>
              <a:t> </a:t>
            </a:r>
          </a:p>
          <a:p>
            <a:r>
              <a:rPr lang="en-US" sz="1000" dirty="0">
                <a:latin typeface="+mn-lt"/>
              </a:rPr>
              <a:t>To address the lack of centralized records, format 6 was developed in 2008 to record calf and cow health events</a:t>
            </a:r>
          </a:p>
          <a:p>
            <a:endParaRPr lang="en-US" dirty="0"/>
          </a:p>
        </p:txBody>
      </p:sp>
      <p:sp>
        <p:nvSpPr>
          <p:cNvPr id="4" name="Slide Number Placeholder 3"/>
          <p:cNvSpPr>
            <a:spLocks noGrp="1"/>
          </p:cNvSpPr>
          <p:nvPr>
            <p:ph type="sldNum" sz="quarter" idx="5"/>
          </p:nvPr>
        </p:nvSpPr>
        <p:spPr/>
        <p:txBody>
          <a:bodyPr/>
          <a:lstStyle/>
          <a:p>
            <a:fld id="{0409AE19-7A03-4247-A9AD-25EEF61F9B64}" type="slidenum">
              <a:rPr lang="en-US" smtClean="0"/>
              <a:t>2</a:t>
            </a:fld>
            <a:endParaRPr lang="en-US"/>
          </a:p>
        </p:txBody>
      </p:sp>
    </p:spTree>
    <p:extLst>
      <p:ext uri="{BB962C8B-B14F-4D97-AF65-F5344CB8AC3E}">
        <p14:creationId xmlns:p14="http://schemas.microsoft.com/office/powerpoint/2010/main" val="2855139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 key limitation in developing direct genetic measures for health traits in the U.S. has been the lack of a centralized national health data collection system. In 2008, the Animal Improvement Program Laboratory (now the Animal Genomics and Improvement Laboratory), in collaboration with industry partners and veterinary experts, developed a standardized health record system. This system was designed to track a wide range of conditions, including clinical mastitis, reproductive issues, metabolic disorders, and injuries and also incorporates four management-related codes: body condition score, locomotion score, temperament, and milking speed. It is compatible with existing data formats: lactation record (Format 4) and reproductive record (Format 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The first 100 bytes of each health record follow the structure used by other formats with key identification details such as animal ID, sire and dam ID, herd number, and calving date. After this section, each record can include up to 20 individual segments, with each segment representing a reported health event. These segments provide the standardized health code, the date of the event, and specific details relevant to that event.</a:t>
            </a:r>
          </a:p>
        </p:txBody>
      </p:sp>
      <p:sp>
        <p:nvSpPr>
          <p:cNvPr id="4" name="Slide Number Placeholder 3"/>
          <p:cNvSpPr>
            <a:spLocks noGrp="1"/>
          </p:cNvSpPr>
          <p:nvPr>
            <p:ph type="sldNum" sz="quarter" idx="5"/>
          </p:nvPr>
        </p:nvSpPr>
        <p:spPr/>
        <p:txBody>
          <a:bodyPr/>
          <a:lstStyle/>
          <a:p>
            <a:fld id="{0409AE19-7A03-4247-A9AD-25EEF61F9B64}" type="slidenum">
              <a:rPr lang="en-US" smtClean="0"/>
              <a:t>3</a:t>
            </a:fld>
            <a:endParaRPr lang="en-US"/>
          </a:p>
        </p:txBody>
      </p:sp>
    </p:spTree>
    <p:extLst>
      <p:ext uri="{BB962C8B-B14F-4D97-AF65-F5344CB8AC3E}">
        <p14:creationId xmlns:p14="http://schemas.microsoft.com/office/powerpoint/2010/main" val="210656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E7606-E18F-B4FF-932D-346E7D2C75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73D2FF-F810-07A4-2067-62EF22E7D3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C73498-BD39-10A0-10F6-C8B8430EF59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0" dirty="0">
                <a:solidFill>
                  <a:srgbClr val="000000"/>
                </a:solidFill>
                <a:effectLst/>
                <a:latin typeface="+mn-lt"/>
                <a:ea typeface="Times New Roman" panose="02020603050405020304" pitchFamily="18" charset="0"/>
                <a:cs typeface="Times New Roman" panose="02020603050405020304" pitchFamily="18" charset="0"/>
              </a:rPr>
              <a:t>secondary objectives</a:t>
            </a:r>
            <a:r>
              <a:rPr lang="en-US" sz="1000" kern="0" dirty="0">
                <a:solidFill>
                  <a:srgbClr val="000000"/>
                </a:solidFill>
                <a:effectLst/>
                <a:latin typeface="+mn-lt"/>
                <a:ea typeface="Times New Roman" panose="02020603050405020304" pitchFamily="18" charset="0"/>
                <a:cs typeface="Times New Roman" panose="02020603050405020304" pitchFamily="18" charset="0"/>
              </a:rPr>
              <a:t> are to identify genetic markers associated with key health traits in dairy calves and their possible inclusion in genomic marker panel,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0" dirty="0">
                <a:solidFill>
                  <a:srgbClr val="000000"/>
                </a:solidFill>
                <a:effectLst/>
                <a:latin typeface="+mn-lt"/>
                <a:ea typeface="Times New Roman" panose="02020603050405020304" pitchFamily="18" charset="0"/>
                <a:cs typeface="Times New Roman" panose="02020603050405020304" pitchFamily="18" charset="0"/>
              </a:rPr>
              <a:t>promote the adoption of genetic evaluation in breeding programs to improve calf health, and continuous improvement of genetic model and phenotypic data collection.</a:t>
            </a:r>
          </a:p>
        </p:txBody>
      </p:sp>
      <p:sp>
        <p:nvSpPr>
          <p:cNvPr id="4" name="Slide Number Placeholder 3">
            <a:extLst>
              <a:ext uri="{FF2B5EF4-FFF2-40B4-BE49-F238E27FC236}">
                <a16:creationId xmlns:a16="http://schemas.microsoft.com/office/drawing/2014/main" id="{4A86A28F-A7C0-E742-7615-5C82D23C2904}"/>
              </a:ext>
            </a:extLst>
          </p:cNvPr>
          <p:cNvSpPr>
            <a:spLocks noGrp="1"/>
          </p:cNvSpPr>
          <p:nvPr>
            <p:ph type="sldNum" sz="quarter" idx="5"/>
          </p:nvPr>
        </p:nvSpPr>
        <p:spPr/>
        <p:txBody>
          <a:bodyPr/>
          <a:lstStyle/>
          <a:p>
            <a:fld id="{0409AE19-7A03-4247-A9AD-25EEF61F9B64}" type="slidenum">
              <a:rPr lang="en-US" smtClean="0"/>
              <a:t>4</a:t>
            </a:fld>
            <a:endParaRPr lang="en-US"/>
          </a:p>
        </p:txBody>
      </p:sp>
    </p:spTree>
    <p:extLst>
      <p:ext uri="{BB962C8B-B14F-4D97-AF65-F5344CB8AC3E}">
        <p14:creationId xmlns:p14="http://schemas.microsoft.com/office/powerpoint/2010/main" val="3081368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0E0E0E"/>
                </a:solidFill>
                <a:effectLst/>
                <a:latin typeface="+mn-lt"/>
              </a:rPr>
              <a:t>Out of the many calf health events, only </a:t>
            </a:r>
            <a:r>
              <a:rPr lang="en-US" sz="1000" b="1" dirty="0">
                <a:solidFill>
                  <a:srgbClr val="0E0E0E"/>
                </a:solidFill>
                <a:effectLst/>
                <a:latin typeface="+mn-lt"/>
              </a:rPr>
              <a:t>diarrhea (DIAR)</a:t>
            </a:r>
            <a:r>
              <a:rPr lang="en-US" sz="1000" dirty="0">
                <a:solidFill>
                  <a:srgbClr val="0E0E0E"/>
                </a:solidFill>
                <a:effectLst/>
                <a:latin typeface="+mn-lt"/>
              </a:rPr>
              <a:t> and </a:t>
            </a:r>
            <a:r>
              <a:rPr lang="en-US" sz="1000" b="1" dirty="0">
                <a:solidFill>
                  <a:srgbClr val="0E0E0E"/>
                </a:solidFill>
                <a:effectLst/>
                <a:latin typeface="+mn-lt"/>
              </a:rPr>
              <a:t>respiratory problems (RESP)</a:t>
            </a:r>
            <a:r>
              <a:rPr lang="en-US" sz="1000" dirty="0">
                <a:solidFill>
                  <a:srgbClr val="0E0E0E"/>
                </a:solidFill>
                <a:effectLst/>
                <a:latin typeface="+mn-lt"/>
              </a:rPr>
              <a:t> have sufficient data. Therefore, our analysis focuses only on these two traits. Additionally, these traits are responsible for the majority of losses, in terms of calf mortality and economic impact.</a:t>
            </a:r>
          </a:p>
          <a:p>
            <a:endParaRPr lang="en-US" dirty="0"/>
          </a:p>
        </p:txBody>
      </p:sp>
      <p:sp>
        <p:nvSpPr>
          <p:cNvPr id="4" name="Slide Number Placeholder 3"/>
          <p:cNvSpPr>
            <a:spLocks noGrp="1"/>
          </p:cNvSpPr>
          <p:nvPr>
            <p:ph type="sldNum" sz="quarter" idx="5"/>
          </p:nvPr>
        </p:nvSpPr>
        <p:spPr/>
        <p:txBody>
          <a:bodyPr/>
          <a:lstStyle/>
          <a:p>
            <a:fld id="{0409AE19-7A03-4247-A9AD-25EEF61F9B64}" type="slidenum">
              <a:rPr lang="en-US" smtClean="0"/>
              <a:t>5</a:t>
            </a:fld>
            <a:endParaRPr lang="en-US"/>
          </a:p>
        </p:txBody>
      </p:sp>
    </p:spTree>
    <p:extLst>
      <p:ext uri="{BB962C8B-B14F-4D97-AF65-F5344CB8AC3E}">
        <p14:creationId xmlns:p14="http://schemas.microsoft.com/office/powerpoint/2010/main" val="479960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mn-lt"/>
              </a:rPr>
              <a:t>Producer recorded data are noisy, messy, and incomplete</a:t>
            </a:r>
          </a:p>
          <a:p>
            <a:r>
              <a:rPr lang="en-US" sz="1000" dirty="0">
                <a:effectLst/>
                <a:latin typeface="+mn-lt"/>
                <a:ea typeface="Aptos" panose="020B0004020202020204" pitchFamily="34" charset="0"/>
              </a:rPr>
              <a:t>To account for underreporting or data errors, disease incidence in each herd-year was required to exceed a minimum threshold of 1% and a fall below a maximum of 2 standard deviations above the mean disease incidence. </a:t>
            </a:r>
            <a:endParaRPr lang="en-US" sz="1000" dirty="0">
              <a:latin typeface="+mn-lt"/>
            </a:endParaRPr>
          </a:p>
          <a:p>
            <a:endParaRPr lang="en-US" sz="1000" dirty="0">
              <a:latin typeface="+mn-lt"/>
            </a:endParaRPr>
          </a:p>
        </p:txBody>
      </p:sp>
      <p:sp>
        <p:nvSpPr>
          <p:cNvPr id="4" name="Slide Number Placeholder 3"/>
          <p:cNvSpPr>
            <a:spLocks noGrp="1"/>
          </p:cNvSpPr>
          <p:nvPr>
            <p:ph type="sldNum" sz="quarter" idx="5"/>
          </p:nvPr>
        </p:nvSpPr>
        <p:spPr/>
        <p:txBody>
          <a:bodyPr/>
          <a:lstStyle/>
          <a:p>
            <a:fld id="{0409AE19-7A03-4247-A9AD-25EEF61F9B64}" type="slidenum">
              <a:rPr lang="en-US" smtClean="0"/>
              <a:t>6</a:t>
            </a:fld>
            <a:endParaRPr lang="en-US"/>
          </a:p>
        </p:txBody>
      </p:sp>
    </p:spTree>
    <p:extLst>
      <p:ext uri="{BB962C8B-B14F-4D97-AF65-F5344CB8AC3E}">
        <p14:creationId xmlns:p14="http://schemas.microsoft.com/office/powerpoint/2010/main" val="115605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1F7AC-E17D-A69D-98A5-65076FA531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AADB1-9C36-1E9F-5FB3-D92FDA8640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17A83D-01EC-FC8B-408F-62BB5D832537}"/>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E862DC6E-2985-3935-6C66-D17F8CE5C441}"/>
              </a:ext>
            </a:extLst>
          </p:cNvPr>
          <p:cNvSpPr>
            <a:spLocks noGrp="1"/>
          </p:cNvSpPr>
          <p:nvPr>
            <p:ph type="sldNum" sz="quarter" idx="5"/>
          </p:nvPr>
        </p:nvSpPr>
        <p:spPr/>
        <p:txBody>
          <a:bodyPr/>
          <a:lstStyle/>
          <a:p>
            <a:fld id="{0409AE19-7A03-4247-A9AD-25EEF61F9B64}" type="slidenum">
              <a:rPr lang="en-US" smtClean="0"/>
              <a:t>7</a:t>
            </a:fld>
            <a:endParaRPr lang="en-US"/>
          </a:p>
        </p:txBody>
      </p:sp>
    </p:spTree>
    <p:extLst>
      <p:ext uri="{BB962C8B-B14F-4D97-AF65-F5344CB8AC3E}">
        <p14:creationId xmlns:p14="http://schemas.microsoft.com/office/powerpoint/2010/main" val="329088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944DE-CE91-5CFF-7AC9-73E6349948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6E95AA-6D75-2B50-4F15-FD22B9EA31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D786AF-3387-F8BF-653B-93FDEF41686D}"/>
              </a:ext>
            </a:extLst>
          </p:cNvPr>
          <p:cNvSpPr>
            <a:spLocks noGrp="1"/>
          </p:cNvSpPr>
          <p:nvPr>
            <p:ph type="body" idx="1"/>
          </p:nvPr>
        </p:nvSpPr>
        <p:spPr/>
        <p:txBody>
          <a:bodyPr/>
          <a:lstStyle/>
          <a:p>
            <a:r>
              <a:rPr lang="en-US" sz="1000" b="0" dirty="0">
                <a:latin typeface="+mn-lt"/>
              </a:rPr>
              <a:t>Higher incidence of both diarrhea and respiratory problems in JE as compared to HO</a:t>
            </a:r>
          </a:p>
          <a:p>
            <a:r>
              <a:rPr lang="en-US" sz="1000" b="0" dirty="0">
                <a:effectLst/>
                <a:latin typeface="+mn-lt"/>
                <a:ea typeface="Aptos" panose="020B0004020202020204" pitchFamily="34" charset="0"/>
              </a:rPr>
              <a:t>** </a:t>
            </a:r>
            <a:r>
              <a:rPr lang="en-US" sz="1000" dirty="0">
                <a:effectLst/>
                <a:latin typeface="+mn-lt"/>
                <a:ea typeface="Aptos" panose="020B0004020202020204" pitchFamily="34" charset="0"/>
              </a:rPr>
              <a:t>JE have smaller body weights but greater surface area, resulting in higher metabolic rate, potentially influencing their resilience </a:t>
            </a:r>
            <a:r>
              <a:rPr lang="en-US" sz="1000" dirty="0">
                <a:solidFill>
                  <a:srgbClr val="0070C0"/>
                </a:solidFill>
                <a:effectLst/>
                <a:latin typeface="+mn-lt"/>
                <a:ea typeface="Aptos" panose="020B0004020202020204" pitchFamily="34" charset="0"/>
              </a:rPr>
              <a:t>(Kleiber, 1932; Quigley, 2012)</a:t>
            </a:r>
            <a:r>
              <a:rPr lang="en-US" sz="1000" dirty="0">
                <a:effectLst/>
                <a:latin typeface="+mn-lt"/>
                <a:ea typeface="Aptos" panose="020B0004020202020204" pitchFamily="34" charset="0"/>
              </a:rPr>
              <a:t>.</a:t>
            </a:r>
          </a:p>
          <a:p>
            <a:r>
              <a:rPr lang="en-US" sz="1000" dirty="0">
                <a:solidFill>
                  <a:srgbClr val="0070C0"/>
                </a:solidFill>
                <a:effectLst/>
                <a:latin typeface="+mn-lt"/>
                <a:ea typeface="Aptos" panose="020B0004020202020204" pitchFamily="34" charset="0"/>
              </a:rPr>
              <a:t>** Ballou (2012)</a:t>
            </a:r>
            <a:r>
              <a:rPr lang="en-US" sz="1000" dirty="0">
                <a:effectLst/>
                <a:latin typeface="+mn-lt"/>
                <a:ea typeface="Aptos" panose="020B0004020202020204" pitchFamily="34" charset="0"/>
              </a:rPr>
              <a:t> reported that peripheral blood mononuclear cells from JE calves produced lower levels of tumor necrosis factor-alpha (TNF-α) when stimulated, compared to HO calves.</a:t>
            </a:r>
            <a:r>
              <a:rPr lang="en-US" sz="1000" dirty="0">
                <a:effectLst/>
                <a:latin typeface="+mn-lt"/>
              </a:rPr>
              <a:t> Suggests breed related differences in immune function…</a:t>
            </a:r>
          </a:p>
          <a:p>
            <a:r>
              <a:rPr lang="en-US" sz="1000" b="0" dirty="0">
                <a:latin typeface="+mn-lt"/>
              </a:rPr>
              <a:t>Higher number calves in respiratory events as event is measured </a:t>
            </a:r>
            <a:r>
              <a:rPr lang="en-US" sz="1000" b="0" dirty="0" err="1">
                <a:latin typeface="+mn-lt"/>
              </a:rPr>
              <a:t>upto</a:t>
            </a:r>
            <a:r>
              <a:rPr lang="en-US" sz="1000" b="0" dirty="0">
                <a:latin typeface="+mn-lt"/>
              </a:rPr>
              <a:t> 365 days whereas diarrhea event is only measured till 60 days (more on next slide)</a:t>
            </a:r>
          </a:p>
        </p:txBody>
      </p:sp>
      <p:sp>
        <p:nvSpPr>
          <p:cNvPr id="4" name="Slide Number Placeholder 3">
            <a:extLst>
              <a:ext uri="{FF2B5EF4-FFF2-40B4-BE49-F238E27FC236}">
                <a16:creationId xmlns:a16="http://schemas.microsoft.com/office/drawing/2014/main" id="{B3C5B376-DFCD-B38B-6E2A-7213BC1A1CFE}"/>
              </a:ext>
            </a:extLst>
          </p:cNvPr>
          <p:cNvSpPr>
            <a:spLocks noGrp="1"/>
          </p:cNvSpPr>
          <p:nvPr>
            <p:ph type="sldNum" sz="quarter" idx="5"/>
          </p:nvPr>
        </p:nvSpPr>
        <p:spPr/>
        <p:txBody>
          <a:bodyPr/>
          <a:lstStyle/>
          <a:p>
            <a:fld id="{0409AE19-7A03-4247-A9AD-25EEF61F9B64}" type="slidenum">
              <a:rPr lang="en-US" smtClean="0"/>
              <a:t>8</a:t>
            </a:fld>
            <a:endParaRPr lang="en-US"/>
          </a:p>
        </p:txBody>
      </p:sp>
    </p:spTree>
    <p:extLst>
      <p:ext uri="{BB962C8B-B14F-4D97-AF65-F5344CB8AC3E}">
        <p14:creationId xmlns:p14="http://schemas.microsoft.com/office/powerpoint/2010/main" val="2576627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DB817-979B-B1D6-17F8-48FDC2C0CC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CBD65A-DED7-3B9A-B117-D38355025F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E18A4E-8F65-1B0C-5AA0-37FCAA4570D0}"/>
              </a:ext>
            </a:extLst>
          </p:cNvPr>
          <p:cNvSpPr>
            <a:spLocks noGrp="1"/>
          </p:cNvSpPr>
          <p:nvPr>
            <p:ph type="body" idx="1"/>
          </p:nvPr>
        </p:nvSpPr>
        <p:spPr/>
        <p:txBody>
          <a:bodyPr/>
          <a:lstStyle/>
          <a:p>
            <a:r>
              <a:rPr lang="en-US" sz="1000" dirty="0">
                <a:latin typeface="+mn-lt"/>
              </a:rPr>
              <a:t>Diarrhea events </a:t>
            </a:r>
            <a:r>
              <a:rPr lang="en-US" sz="1000" dirty="0" err="1">
                <a:latin typeface="+mn-lt"/>
              </a:rPr>
              <a:t>upto</a:t>
            </a:r>
            <a:r>
              <a:rPr lang="en-US" sz="1000" dirty="0">
                <a:latin typeface="+mn-lt"/>
              </a:rPr>
              <a:t> 60 days and respiratory events up to 365 days were used as phenotypes as it constitutes majority of cases. </a:t>
            </a:r>
          </a:p>
          <a:p>
            <a:r>
              <a:rPr lang="en-US" sz="1000" dirty="0">
                <a:latin typeface="+mn-lt"/>
              </a:rPr>
              <a:t>Median age for diarrhea 10 days and 68 days for respiratory problems</a:t>
            </a:r>
          </a:p>
          <a:p>
            <a:r>
              <a:rPr lang="en-US" sz="1000" dirty="0">
                <a:latin typeface="+mn-lt"/>
              </a:rPr>
              <a:t>Second spike in respiratory problem around 100 days (may be due to post-weaning stress)</a:t>
            </a:r>
          </a:p>
        </p:txBody>
      </p:sp>
      <p:sp>
        <p:nvSpPr>
          <p:cNvPr id="4" name="Slide Number Placeholder 3">
            <a:extLst>
              <a:ext uri="{FF2B5EF4-FFF2-40B4-BE49-F238E27FC236}">
                <a16:creationId xmlns:a16="http://schemas.microsoft.com/office/drawing/2014/main" id="{F6B36BB4-1A56-25B7-2949-9A95E6C11A37}"/>
              </a:ext>
            </a:extLst>
          </p:cNvPr>
          <p:cNvSpPr>
            <a:spLocks noGrp="1"/>
          </p:cNvSpPr>
          <p:nvPr>
            <p:ph type="sldNum" sz="quarter" idx="5"/>
          </p:nvPr>
        </p:nvSpPr>
        <p:spPr/>
        <p:txBody>
          <a:bodyPr/>
          <a:lstStyle/>
          <a:p>
            <a:fld id="{0409AE19-7A03-4247-A9AD-25EEF61F9B64}" type="slidenum">
              <a:rPr lang="en-US" smtClean="0"/>
              <a:t>9</a:t>
            </a:fld>
            <a:endParaRPr lang="en-US"/>
          </a:p>
        </p:txBody>
      </p:sp>
    </p:spTree>
    <p:extLst>
      <p:ext uri="{BB962C8B-B14F-4D97-AF65-F5344CB8AC3E}">
        <p14:creationId xmlns:p14="http://schemas.microsoft.com/office/powerpoint/2010/main" val="3826441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IP-2017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7680" y="121922"/>
            <a:ext cx="11216640" cy="6397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87680" y="1341120"/>
            <a:ext cx="11216640" cy="4876801"/>
          </a:xfrm>
        </p:spPr>
        <p:txBody>
          <a:bodyPr/>
          <a:lstStyle>
            <a:lvl1pPr>
              <a:lnSpc>
                <a:spcPts val="3600"/>
              </a:lnSpc>
              <a:spcAft>
                <a:spcPts val="1600"/>
              </a:spcAft>
              <a:defRPr sz="3200"/>
            </a:lvl1pPr>
            <a:lvl2pPr>
              <a:lnSpc>
                <a:spcPts val="3600"/>
              </a:lnSpc>
              <a:spcAft>
                <a:spcPts val="1600"/>
              </a:spcAft>
              <a:defRPr sz="3200"/>
            </a:lvl2pPr>
            <a:lvl3pPr>
              <a:lnSpc>
                <a:spcPts val="3600"/>
              </a:lnSpc>
              <a:spcAft>
                <a:spcPts val="1600"/>
              </a:spcAft>
              <a:defRPr sz="32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5901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IP-2017 Title Slide">
    <p:spTree>
      <p:nvGrpSpPr>
        <p:cNvPr id="1" name=""/>
        <p:cNvGrpSpPr/>
        <p:nvPr/>
      </p:nvGrpSpPr>
      <p:grpSpPr>
        <a:xfrm>
          <a:off x="0" y="0"/>
          <a:ext cx="0" cy="0"/>
          <a:chOff x="0" y="0"/>
          <a:chExt cx="0" cy="0"/>
        </a:xfrm>
      </p:grpSpPr>
      <p:sp>
        <p:nvSpPr>
          <p:cNvPr id="7" name="Rectangle 6"/>
          <p:cNvSpPr/>
          <p:nvPr/>
        </p:nvSpPr>
        <p:spPr>
          <a:xfrm>
            <a:off x="0" y="0"/>
            <a:ext cx="12192000" cy="274320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25"/>
          </a:p>
        </p:txBody>
      </p:sp>
      <p:sp>
        <p:nvSpPr>
          <p:cNvPr id="2" name="Title 1"/>
          <p:cNvSpPr>
            <a:spLocks noGrp="1"/>
          </p:cNvSpPr>
          <p:nvPr>
            <p:ph type="title"/>
          </p:nvPr>
        </p:nvSpPr>
        <p:spPr>
          <a:xfrm>
            <a:off x="914400" y="889001"/>
            <a:ext cx="10363200" cy="639763"/>
          </a:xfrm>
        </p:spPr>
        <p:txBody>
          <a:bodyPr/>
          <a:lstStyle>
            <a:lvl1pPr algn="l">
              <a:lnSpc>
                <a:spcPts val="6133"/>
              </a:lnSpc>
              <a:defRPr sz="5600"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914400" y="3083560"/>
            <a:ext cx="10363200" cy="3291840"/>
          </a:xfrm>
        </p:spPr>
        <p:txBody>
          <a:bodyPr/>
          <a:lstStyle>
            <a:lvl1pPr>
              <a:spcAft>
                <a:spcPts val="0"/>
              </a:spcAft>
              <a:buNone/>
              <a:defRPr/>
            </a:lvl1pPr>
          </a:lstStyle>
          <a:p>
            <a:pPr lvl="0"/>
            <a:r>
              <a:rPr lang="en-US"/>
              <a:t>Click to edit Master text styles</a:t>
            </a:r>
          </a:p>
        </p:txBody>
      </p:sp>
      <p:sp>
        <p:nvSpPr>
          <p:cNvPr id="5" name="Rectangle 4"/>
          <p:cNvSpPr/>
          <p:nvPr userDrawn="1"/>
        </p:nvSpPr>
        <p:spPr>
          <a:xfrm>
            <a:off x="0" y="0"/>
            <a:ext cx="12192000" cy="304800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9752500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IP-2017 Title and Content2">
    <p:spTree>
      <p:nvGrpSpPr>
        <p:cNvPr id="1" name=""/>
        <p:cNvGrpSpPr/>
        <p:nvPr/>
      </p:nvGrpSpPr>
      <p:grpSpPr>
        <a:xfrm>
          <a:off x="0" y="0"/>
          <a:ext cx="0" cy="0"/>
          <a:chOff x="0" y="0"/>
          <a:chExt cx="0" cy="0"/>
        </a:xfrm>
      </p:grpSpPr>
      <p:sp>
        <p:nvSpPr>
          <p:cNvPr id="2" name="Title 1"/>
          <p:cNvSpPr>
            <a:spLocks noGrp="1"/>
          </p:cNvSpPr>
          <p:nvPr>
            <p:ph type="title"/>
          </p:nvPr>
        </p:nvSpPr>
        <p:spPr>
          <a:xfrm>
            <a:off x="487680" y="121922"/>
            <a:ext cx="11216640" cy="6397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87680" y="1219201"/>
            <a:ext cx="5364480" cy="5120640"/>
          </a:xfrm>
        </p:spPr>
        <p:txBody>
          <a:bodyPr/>
          <a:lstStyle>
            <a:lvl1pPr>
              <a:defRPr sz="3200"/>
            </a:lvl1pPr>
            <a:lvl2pPr>
              <a:defRPr sz="3200"/>
            </a:lvl2pPr>
            <a:lvl3pPr>
              <a:defRPr sz="32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339840" y="1219201"/>
            <a:ext cx="5364480" cy="5120640"/>
          </a:xfrm>
        </p:spPr>
        <p:txBody>
          <a:bodyPr/>
          <a:lstStyle>
            <a:lvl1pPr>
              <a:defRPr sz="3200"/>
            </a:lvl1pPr>
            <a:lvl2pPr>
              <a:defRPr sz="3200"/>
            </a:lvl2pPr>
            <a:lvl3pPr>
              <a:defRPr sz="32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88983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IP-2017 Title and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3972262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USDA symbol 2color Hi Res.jpg"/>
          <p:cNvPicPr>
            <a:picLocks noChangeAspect="1"/>
          </p:cNvPicPr>
          <p:nvPr/>
        </p:nvPicPr>
        <p:blipFill>
          <a:blip r:embed="rId6" cstate="print"/>
          <a:srcRect r="1468"/>
          <a:stretch>
            <a:fillRect/>
          </a:stretch>
        </p:blipFill>
        <p:spPr>
          <a:xfrm>
            <a:off x="11509248" y="6409774"/>
            <a:ext cx="682752" cy="473627"/>
          </a:xfrm>
          <a:prstGeom prst="rect">
            <a:avLst/>
          </a:prstGeom>
        </p:spPr>
      </p:pic>
      <p:sp>
        <p:nvSpPr>
          <p:cNvPr id="8" name="Rectangle 7"/>
          <p:cNvSpPr/>
          <p:nvPr/>
        </p:nvSpPr>
        <p:spPr>
          <a:xfrm>
            <a:off x="0" y="6639560"/>
            <a:ext cx="11545824" cy="243840"/>
          </a:xfrm>
          <a:prstGeom prst="rect">
            <a:avLst/>
          </a:prstGeom>
          <a:solidFill>
            <a:srgbClr val="0052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225" dirty="0"/>
          </a:p>
        </p:txBody>
      </p:sp>
      <p:sp>
        <p:nvSpPr>
          <p:cNvPr id="7" name="Rectangle 6"/>
          <p:cNvSpPr/>
          <p:nvPr/>
        </p:nvSpPr>
        <p:spPr>
          <a:xfrm>
            <a:off x="0" y="0"/>
            <a:ext cx="12192000" cy="85344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25"/>
          </a:p>
        </p:txBody>
      </p:sp>
      <p:sp>
        <p:nvSpPr>
          <p:cNvPr id="2" name="Title Placeholder 1"/>
          <p:cNvSpPr>
            <a:spLocks noGrp="1"/>
          </p:cNvSpPr>
          <p:nvPr>
            <p:ph type="title"/>
          </p:nvPr>
        </p:nvSpPr>
        <p:spPr>
          <a:xfrm>
            <a:off x="487680" y="121922"/>
            <a:ext cx="11216640" cy="639763"/>
          </a:xfrm>
          <a:prstGeom prst="rect">
            <a:avLst/>
          </a:prstGeom>
        </p:spPr>
        <p:txBody>
          <a:bodyPr vert="horz" lIns="0" tIns="0" rIns="0" bIns="0" rtlCol="0" anchor="ctr"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87680" y="1341120"/>
            <a:ext cx="11216640" cy="487680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
        <p:nvSpPr>
          <p:cNvPr id="14" name="TextBox 13"/>
          <p:cNvSpPr txBox="1"/>
          <p:nvPr/>
        </p:nvSpPr>
        <p:spPr>
          <a:xfrm>
            <a:off x="182880" y="6639560"/>
            <a:ext cx="7924800" cy="243840"/>
          </a:xfrm>
          <a:prstGeom prst="rect">
            <a:avLst/>
          </a:prstGeom>
          <a:noFill/>
        </p:spPr>
        <p:txBody>
          <a:bodyPr wrap="square" lIns="0" tIns="0" rIns="0" bIns="0" rtlCol="0" anchor="ctr" anchorCtr="0">
            <a:noAutofit/>
          </a:bodyPr>
          <a:lstStyle/>
          <a:p>
            <a:r>
              <a:rPr lang="en-US" sz="1067" b="1" dirty="0">
                <a:solidFill>
                  <a:schemeClr val="bg1"/>
                </a:solidFill>
              </a:rPr>
              <a:t>Meeting,  Location, Date (</a:t>
            </a:r>
            <a:fld id="{15B3028D-9398-4C32-B664-7BB0AE0371BF}" type="slidenum">
              <a:rPr lang="en-US" sz="1067" b="1" smtClean="0">
                <a:solidFill>
                  <a:schemeClr val="bg1"/>
                </a:solidFill>
              </a:rPr>
              <a:pPr/>
              <a:t>‹#›</a:t>
            </a:fld>
            <a:r>
              <a:rPr lang="en-US" sz="1067" b="1" dirty="0">
                <a:solidFill>
                  <a:schemeClr val="bg1"/>
                </a:solidFill>
              </a:rPr>
              <a:t>)</a:t>
            </a:r>
          </a:p>
        </p:txBody>
      </p:sp>
      <p:sp>
        <p:nvSpPr>
          <p:cNvPr id="15" name="Rectangle 14"/>
          <p:cNvSpPr/>
          <p:nvPr/>
        </p:nvSpPr>
        <p:spPr>
          <a:xfrm>
            <a:off x="8778240" y="6673280"/>
            <a:ext cx="2682240" cy="164212"/>
          </a:xfrm>
          <a:prstGeom prst="rect">
            <a:avLst/>
          </a:prstGeom>
        </p:spPr>
        <p:txBody>
          <a:bodyPr lIns="0" tIns="0" rIns="0" bIns="0" anchor="ctr" anchorCtr="0">
            <a:spAutoFit/>
          </a:bodyPr>
          <a:lstStyle/>
          <a:p>
            <a:pPr algn="r"/>
            <a:r>
              <a:rPr lang="en-US" sz="1067" b="1" dirty="0">
                <a:solidFill>
                  <a:schemeClr val="bg1"/>
                </a:solidFill>
              </a:rPr>
              <a:t>Presenter</a:t>
            </a:r>
          </a:p>
        </p:txBody>
      </p:sp>
      <p:pic>
        <p:nvPicPr>
          <p:cNvPr id="9" name="Picture 8" descr="USDA symbol 2color Hi Res.jpg"/>
          <p:cNvPicPr>
            <a:picLocks noChangeAspect="1"/>
          </p:cNvPicPr>
          <p:nvPr userDrawn="1"/>
        </p:nvPicPr>
        <p:blipFill>
          <a:blip r:embed="rId6" cstate="print"/>
          <a:srcRect r="1468"/>
          <a:stretch>
            <a:fillRect/>
          </a:stretch>
        </p:blipFill>
        <p:spPr>
          <a:xfrm>
            <a:off x="11509248" y="6409774"/>
            <a:ext cx="682752" cy="473627"/>
          </a:xfrm>
          <a:prstGeom prst="rect">
            <a:avLst/>
          </a:prstGeom>
        </p:spPr>
      </p:pic>
      <p:sp>
        <p:nvSpPr>
          <p:cNvPr id="10" name="Rectangle 9"/>
          <p:cNvSpPr/>
          <p:nvPr userDrawn="1"/>
        </p:nvSpPr>
        <p:spPr>
          <a:xfrm>
            <a:off x="48769" y="6639560"/>
            <a:ext cx="11545824" cy="243840"/>
          </a:xfrm>
          <a:prstGeom prst="rect">
            <a:avLst/>
          </a:prstGeom>
          <a:solidFill>
            <a:srgbClr val="0052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en-US" sz="1800" dirty="0"/>
              <a:t>ICAR annual meeting 2025, Anand, Gujarat, India</a:t>
            </a:r>
          </a:p>
        </p:txBody>
      </p:sp>
      <p:sp>
        <p:nvSpPr>
          <p:cNvPr id="12" name="Rectangle 11"/>
          <p:cNvSpPr/>
          <p:nvPr userDrawn="1"/>
        </p:nvSpPr>
        <p:spPr>
          <a:xfrm>
            <a:off x="0" y="0"/>
            <a:ext cx="12192000" cy="85344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8986508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1219170" rtl="0" eaLnBrk="1" latinLnBrk="0" hangingPunct="1">
        <a:spcBef>
          <a:spcPct val="0"/>
        </a:spcBef>
        <a:buNone/>
        <a:defRPr sz="4000" b="1" kern="1200">
          <a:solidFill>
            <a:schemeClr val="bg1"/>
          </a:solidFill>
          <a:latin typeface="+mj-lt"/>
          <a:ea typeface="+mj-ea"/>
          <a:cs typeface="+mj-cs"/>
        </a:defRPr>
      </a:lvl1pPr>
    </p:titleStyle>
    <p:bodyStyle>
      <a:lvl1pPr marL="304792" indent="-329176" algn="l" defTabSz="1219170" rtl="0" eaLnBrk="1" latinLnBrk="0" hangingPunct="1">
        <a:lnSpc>
          <a:spcPts val="3333"/>
        </a:lnSpc>
        <a:spcBef>
          <a:spcPts val="0"/>
        </a:spcBef>
        <a:spcAft>
          <a:spcPts val="1600"/>
        </a:spcAft>
        <a:buClr>
          <a:srgbClr val="244270"/>
        </a:buClr>
        <a:buFont typeface="Symbol" pitchFamily="18" charset="2"/>
        <a:buChar char=""/>
        <a:defRPr sz="3200" b="1" kern="1200">
          <a:solidFill>
            <a:schemeClr val="tx1"/>
          </a:solidFill>
          <a:latin typeface="+mn-lt"/>
          <a:ea typeface="+mn-ea"/>
          <a:cs typeface="+mn-cs"/>
        </a:defRPr>
      </a:lvl1pPr>
      <a:lvl2pPr marL="755885" indent="-365751" algn="l" defTabSz="1219170" rtl="0" eaLnBrk="1" latinLnBrk="0" hangingPunct="1">
        <a:lnSpc>
          <a:spcPts val="3333"/>
        </a:lnSpc>
        <a:spcBef>
          <a:spcPts val="0"/>
        </a:spcBef>
        <a:spcAft>
          <a:spcPts val="1600"/>
        </a:spcAft>
        <a:buClr>
          <a:srgbClr val="244270"/>
        </a:buClr>
        <a:buFont typeface="Arial" pitchFamily="34" charset="0"/>
        <a:buChar char="–"/>
        <a:tabLst/>
        <a:defRPr sz="3200" b="1" kern="1200">
          <a:solidFill>
            <a:schemeClr val="tx1"/>
          </a:solidFill>
          <a:latin typeface="+mn-lt"/>
          <a:ea typeface="+mn-ea"/>
          <a:cs typeface="+mn-cs"/>
        </a:defRPr>
      </a:lvl2pPr>
      <a:lvl3pPr marL="1036294" indent="-298443" algn="l" defTabSz="1219170" rtl="0" eaLnBrk="1" latinLnBrk="0" hangingPunct="1">
        <a:lnSpc>
          <a:spcPts val="3333"/>
        </a:lnSpc>
        <a:spcBef>
          <a:spcPts val="0"/>
        </a:spcBef>
        <a:spcAft>
          <a:spcPts val="1600"/>
        </a:spcAft>
        <a:buClr>
          <a:srgbClr val="244270"/>
        </a:buClr>
        <a:buFont typeface="Calibri" pitchFamily="34" charset="0"/>
        <a:buChar char="•"/>
        <a:defRPr sz="3200" b="1"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AF431-6FA4-60F5-0F32-103336D988D7}"/>
              </a:ext>
            </a:extLst>
          </p:cNvPr>
          <p:cNvSpPr>
            <a:spLocks noGrp="1"/>
          </p:cNvSpPr>
          <p:nvPr>
            <p:ph type="title"/>
          </p:nvPr>
        </p:nvSpPr>
        <p:spPr>
          <a:xfrm>
            <a:off x="400833" y="235974"/>
            <a:ext cx="10363200" cy="2546555"/>
          </a:xfrm>
        </p:spPr>
        <p:txBody>
          <a:bodyPr/>
          <a:lstStyle/>
          <a:p>
            <a:r>
              <a:rPr lang="en-US" sz="4000" dirty="0">
                <a:solidFill>
                  <a:srgbClr val="FFFF00"/>
                </a:solidFill>
              </a:rPr>
              <a:t>US Genetic Evaluation for New Calf Health Traits: Diarrhea and Respiratory Illnesses</a:t>
            </a:r>
            <a:endParaRPr lang="en-US" sz="4000" dirty="0"/>
          </a:p>
        </p:txBody>
      </p:sp>
      <p:sp>
        <p:nvSpPr>
          <p:cNvPr id="5" name="TextBox 4">
            <a:extLst>
              <a:ext uri="{FF2B5EF4-FFF2-40B4-BE49-F238E27FC236}">
                <a16:creationId xmlns:a16="http://schemas.microsoft.com/office/drawing/2014/main" id="{3FD09440-2E51-69F0-E603-8A616A82C482}"/>
              </a:ext>
            </a:extLst>
          </p:cNvPr>
          <p:cNvSpPr txBox="1"/>
          <p:nvPr/>
        </p:nvSpPr>
        <p:spPr>
          <a:xfrm>
            <a:off x="400833" y="3105834"/>
            <a:ext cx="10676628" cy="1200329"/>
          </a:xfrm>
          <a:prstGeom prst="rect">
            <a:avLst/>
          </a:prstGeom>
          <a:noFill/>
        </p:spPr>
        <p:txBody>
          <a:bodyPr wrap="square" rtlCol="0">
            <a:spAutoFit/>
          </a:bodyPr>
          <a:lstStyle/>
          <a:p>
            <a:r>
              <a:rPr lang="en-US" sz="2400" dirty="0"/>
              <a:t>Mahesh Neupane, Kristen L. Parker Gaddis, Sajjad </a:t>
            </a:r>
            <a:r>
              <a:rPr lang="en-US" sz="2400" dirty="0" err="1"/>
              <a:t>Toghiani</a:t>
            </a:r>
            <a:r>
              <a:rPr lang="en-US" sz="2400" dirty="0"/>
              <a:t>, Asha M. Miles, Jason R. Graham, Javier F. Burchard, João W. Dürr, </a:t>
            </a:r>
            <a:r>
              <a:rPr lang="en-US" sz="2400" b="1" dirty="0">
                <a:solidFill>
                  <a:srgbClr val="00B0F0"/>
                </a:solidFill>
              </a:rPr>
              <a:t>John B. Cole*</a:t>
            </a:r>
            <a:r>
              <a:rPr lang="en-US" sz="2400" dirty="0"/>
              <a:t>, Jeffrey R. O'Connell, Curtis P. Van Tassell, and Paul M. </a:t>
            </a:r>
            <a:r>
              <a:rPr lang="en-US" sz="2400" dirty="0" err="1"/>
              <a:t>VanRaden</a:t>
            </a:r>
            <a:endParaRPr lang="en-US" sz="2400" dirty="0"/>
          </a:p>
        </p:txBody>
      </p:sp>
    </p:spTree>
    <p:extLst>
      <p:ext uri="{BB962C8B-B14F-4D97-AF65-F5344CB8AC3E}">
        <p14:creationId xmlns:p14="http://schemas.microsoft.com/office/powerpoint/2010/main" val="834587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76CDD-8694-C47B-D783-174D365B0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381C9C-A229-0362-DD06-07FE77C72057}"/>
              </a:ext>
            </a:extLst>
          </p:cNvPr>
          <p:cNvSpPr>
            <a:spLocks noGrp="1"/>
          </p:cNvSpPr>
          <p:nvPr>
            <p:ph type="title"/>
          </p:nvPr>
        </p:nvSpPr>
        <p:spPr/>
        <p:txBody>
          <a:bodyPr>
            <a:normAutofit/>
          </a:bodyPr>
          <a:lstStyle/>
          <a:p>
            <a:r>
              <a:rPr lang="en-US" sz="3000" dirty="0"/>
              <a:t>Predicted transmitting abilities (PTAs)</a:t>
            </a:r>
          </a:p>
        </p:txBody>
      </p:sp>
      <p:sp>
        <p:nvSpPr>
          <p:cNvPr id="3" name="Content Placeholder 2">
            <a:extLst>
              <a:ext uri="{FF2B5EF4-FFF2-40B4-BE49-F238E27FC236}">
                <a16:creationId xmlns:a16="http://schemas.microsoft.com/office/drawing/2014/main" id="{4FFDF6CB-3AE4-C0AD-2B16-9E986B07C5E1}"/>
              </a:ext>
            </a:extLst>
          </p:cNvPr>
          <p:cNvSpPr>
            <a:spLocks noGrp="1"/>
          </p:cNvSpPr>
          <p:nvPr>
            <p:ph sz="half" idx="1"/>
          </p:nvPr>
        </p:nvSpPr>
        <p:spPr/>
        <p:txBody>
          <a:bodyPr/>
          <a:lstStyle/>
          <a:p>
            <a:r>
              <a:rPr lang="en-US" sz="3200" b="0" dirty="0"/>
              <a:t>Predicted Transmitting Abilities (PTAs) were calculated using the </a:t>
            </a:r>
            <a:r>
              <a:rPr lang="en-US" sz="3200" b="0" dirty="0">
                <a:solidFill>
                  <a:srgbClr val="0070C0"/>
                </a:solidFill>
              </a:rPr>
              <a:t>animal model</a:t>
            </a:r>
            <a:r>
              <a:rPr lang="en-US" sz="3200" b="0" dirty="0"/>
              <a:t>: DIAR/RESP = HYS + PG + a + e</a:t>
            </a:r>
          </a:p>
          <a:p>
            <a:pPr marL="0" indent="0">
              <a:buNone/>
            </a:pPr>
            <a:r>
              <a:rPr lang="en-US" sz="3200" b="0" dirty="0"/>
              <a:t>     covariates: parity of dam and herd-year-season of birth(</a:t>
            </a:r>
            <a:r>
              <a:rPr lang="en-US" sz="3200" b="0" dirty="0" err="1"/>
              <a:t>hys</a:t>
            </a:r>
            <a:r>
              <a:rPr lang="en-US" sz="3200" b="0" dirty="0"/>
              <a:t>)</a:t>
            </a:r>
          </a:p>
          <a:p>
            <a:pPr marL="342900" indent="-342900"/>
            <a:r>
              <a:rPr lang="en-US" sz="3200" b="0" dirty="0">
                <a:solidFill>
                  <a:srgbClr val="0070C0"/>
                </a:solidFill>
              </a:rPr>
              <a:t>All breed </a:t>
            </a:r>
            <a:r>
              <a:rPr lang="en-US" sz="3200" b="0" dirty="0"/>
              <a:t>model for traditional pedigree-based evaluation and </a:t>
            </a:r>
            <a:r>
              <a:rPr lang="en-US" sz="3200" b="0" dirty="0">
                <a:solidFill>
                  <a:srgbClr val="0070C0"/>
                </a:solidFill>
              </a:rPr>
              <a:t>breed specific </a:t>
            </a:r>
            <a:r>
              <a:rPr lang="en-US" sz="3200" b="0" dirty="0"/>
              <a:t>(JE and HO) for genomic evaluation</a:t>
            </a:r>
          </a:p>
          <a:p>
            <a:r>
              <a:rPr lang="en-US" sz="3200" b="0" dirty="0"/>
              <a:t>All animals genotyped on various platforms were imputed to 69,200 markers using </a:t>
            </a:r>
            <a:r>
              <a:rPr lang="en-US" sz="3200" b="0" dirty="0" err="1">
                <a:solidFill>
                  <a:srgbClr val="0070C0"/>
                </a:solidFill>
              </a:rPr>
              <a:t>Findhap</a:t>
            </a:r>
            <a:r>
              <a:rPr lang="en-US" sz="3200" b="0" dirty="0"/>
              <a:t> version 3 </a:t>
            </a:r>
            <a:endParaRPr lang="en-US" sz="3200" b="0" baseline="30000" dirty="0"/>
          </a:p>
        </p:txBody>
      </p:sp>
      <p:sp>
        <p:nvSpPr>
          <p:cNvPr id="4" name="TextBox 3">
            <a:extLst>
              <a:ext uri="{FF2B5EF4-FFF2-40B4-BE49-F238E27FC236}">
                <a16:creationId xmlns:a16="http://schemas.microsoft.com/office/drawing/2014/main" id="{AE0A86A5-A45D-CCF5-D1F0-8F0D1D7609D8}"/>
              </a:ext>
            </a:extLst>
          </p:cNvPr>
          <p:cNvSpPr txBox="1"/>
          <p:nvPr/>
        </p:nvSpPr>
        <p:spPr>
          <a:xfrm>
            <a:off x="8255000" y="5879665"/>
            <a:ext cx="3449320" cy="307777"/>
          </a:xfrm>
          <a:prstGeom prst="rect">
            <a:avLst/>
          </a:prstGeom>
          <a:noFill/>
        </p:spPr>
        <p:txBody>
          <a:bodyPr wrap="square" rtlCol="0">
            <a:spAutoFit/>
          </a:bodyPr>
          <a:lstStyle/>
          <a:p>
            <a:r>
              <a:rPr lang="en-US" sz="1400" dirty="0" err="1"/>
              <a:t>Wiggans</a:t>
            </a:r>
            <a:r>
              <a:rPr lang="en-US" sz="1400" dirty="0"/>
              <a:t> et al., 2019; </a:t>
            </a:r>
            <a:r>
              <a:rPr lang="en-US" sz="1400" dirty="0" err="1"/>
              <a:t>VanRaden</a:t>
            </a:r>
            <a:r>
              <a:rPr lang="en-US" sz="1400" dirty="0"/>
              <a:t> et al., 2011</a:t>
            </a:r>
          </a:p>
        </p:txBody>
      </p:sp>
    </p:spTree>
    <p:extLst>
      <p:ext uri="{BB962C8B-B14F-4D97-AF65-F5344CB8AC3E}">
        <p14:creationId xmlns:p14="http://schemas.microsoft.com/office/powerpoint/2010/main" val="32384649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69527-6069-B3A1-B971-BDBD364C97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C3FF14-34E4-4EC3-5ECC-3515EB0EB4BD}"/>
              </a:ext>
            </a:extLst>
          </p:cNvPr>
          <p:cNvSpPr>
            <a:spLocks noGrp="1"/>
          </p:cNvSpPr>
          <p:nvPr>
            <p:ph type="title"/>
          </p:nvPr>
        </p:nvSpPr>
        <p:spPr>
          <a:xfrm>
            <a:off x="487680" y="121922"/>
            <a:ext cx="11216640" cy="639763"/>
          </a:xfrm>
        </p:spPr>
        <p:txBody>
          <a:bodyPr anchor="ctr">
            <a:normAutofit/>
          </a:bodyPr>
          <a:lstStyle/>
          <a:p>
            <a:r>
              <a:rPr lang="en-US" sz="3200" dirty="0"/>
              <a:t>Predicted Transmitting Ability (PTA): genomic and pedigree</a:t>
            </a:r>
          </a:p>
        </p:txBody>
      </p:sp>
      <p:graphicFrame>
        <p:nvGraphicFramePr>
          <p:cNvPr id="6" name="Content Placeholder 5">
            <a:extLst>
              <a:ext uri="{FF2B5EF4-FFF2-40B4-BE49-F238E27FC236}">
                <a16:creationId xmlns:a16="http://schemas.microsoft.com/office/drawing/2014/main" id="{55AF87D0-7D4C-E5DC-8385-C07AB9F15A49}"/>
              </a:ext>
            </a:extLst>
          </p:cNvPr>
          <p:cNvGraphicFramePr>
            <a:graphicFrameLocks noGrp="1"/>
          </p:cNvGraphicFramePr>
          <p:nvPr>
            <p:ph sz="half" idx="1"/>
            <p:extLst>
              <p:ext uri="{D42A27DB-BD31-4B8C-83A1-F6EECF244321}">
                <p14:modId xmlns:p14="http://schemas.microsoft.com/office/powerpoint/2010/main" val="323800938"/>
              </p:ext>
            </p:extLst>
          </p:nvPr>
        </p:nvGraphicFramePr>
        <p:xfrm>
          <a:off x="487681" y="1747520"/>
          <a:ext cx="10739120" cy="3505200"/>
        </p:xfrm>
        <a:graphic>
          <a:graphicData uri="http://schemas.openxmlformats.org/drawingml/2006/table">
            <a:tbl>
              <a:tblPr firstRow="1" bandRow="1">
                <a:tableStyleId>{5C22544A-7EE6-4342-B048-85BDC9FD1C3A}</a:tableStyleId>
              </a:tblPr>
              <a:tblGrid>
                <a:gridCol w="1368305">
                  <a:extLst>
                    <a:ext uri="{9D8B030D-6E8A-4147-A177-3AD203B41FA5}">
                      <a16:colId xmlns:a16="http://schemas.microsoft.com/office/drawing/2014/main" val="352749780"/>
                    </a:ext>
                  </a:extLst>
                </a:gridCol>
                <a:gridCol w="2236233">
                  <a:extLst>
                    <a:ext uri="{9D8B030D-6E8A-4147-A177-3AD203B41FA5}">
                      <a16:colId xmlns:a16="http://schemas.microsoft.com/office/drawing/2014/main" val="1447173443"/>
                    </a:ext>
                  </a:extLst>
                </a:gridCol>
                <a:gridCol w="2329702">
                  <a:extLst>
                    <a:ext uri="{9D8B030D-6E8A-4147-A177-3AD203B41FA5}">
                      <a16:colId xmlns:a16="http://schemas.microsoft.com/office/drawing/2014/main" val="3543533029"/>
                    </a:ext>
                  </a:extLst>
                </a:gridCol>
                <a:gridCol w="2236233">
                  <a:extLst>
                    <a:ext uri="{9D8B030D-6E8A-4147-A177-3AD203B41FA5}">
                      <a16:colId xmlns:a16="http://schemas.microsoft.com/office/drawing/2014/main" val="1216006838"/>
                    </a:ext>
                  </a:extLst>
                </a:gridCol>
                <a:gridCol w="2568647">
                  <a:extLst>
                    <a:ext uri="{9D8B030D-6E8A-4147-A177-3AD203B41FA5}">
                      <a16:colId xmlns:a16="http://schemas.microsoft.com/office/drawing/2014/main" val="4100583233"/>
                    </a:ext>
                  </a:extLst>
                </a:gridCol>
              </a:tblGrid>
              <a:tr h="648247">
                <a:tc>
                  <a:txBody>
                    <a:bodyPr/>
                    <a:lstStyle/>
                    <a:p>
                      <a:pPr marL="0" marR="0">
                        <a:lnSpc>
                          <a:spcPct val="107000"/>
                        </a:lnSpc>
                        <a:spcAft>
                          <a:spcPts val="800"/>
                        </a:spcAft>
                      </a:pPr>
                      <a:r>
                        <a:rPr lang="en-US" sz="1800" kern="1200" dirty="0">
                          <a:effectLst/>
                        </a:rPr>
                        <a:t>Trait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gridSpan="2">
                  <a:txBody>
                    <a:bodyPr/>
                    <a:lstStyle/>
                    <a:p>
                      <a:pPr marL="0" marR="0" algn="ctr">
                        <a:lnSpc>
                          <a:spcPct val="107000"/>
                        </a:lnSpc>
                        <a:spcAft>
                          <a:spcPts val="800"/>
                        </a:spcAft>
                      </a:pPr>
                      <a:r>
                        <a:rPr lang="en-US" sz="1800" kern="1200" dirty="0">
                          <a:effectLst/>
                        </a:rPr>
                        <a:t>Genomic PTA mean ± SD (reliability)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07000"/>
                        </a:lnSpc>
                        <a:spcAft>
                          <a:spcPts val="800"/>
                        </a:spcAft>
                      </a:pPr>
                      <a:r>
                        <a:rPr lang="en-US" sz="1800" kern="1200" dirty="0">
                          <a:effectLst/>
                        </a:rPr>
                        <a:t>Traditional PTA mean ± SD (reliability)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003476660"/>
                  </a:ext>
                </a:extLst>
              </a:tr>
              <a:tr h="459740">
                <a:tc>
                  <a:txBody>
                    <a:bodyPr/>
                    <a:lstStyle/>
                    <a:p>
                      <a:pPr marL="0" marR="0">
                        <a:lnSpc>
                          <a:spcPct val="107000"/>
                        </a:lnSpc>
                        <a:spcAft>
                          <a:spcPts val="800"/>
                        </a:spcAft>
                      </a:pPr>
                      <a:r>
                        <a:rPr lang="en-US" sz="1800" kern="1200">
                          <a:effectLst/>
                        </a:rPr>
                        <a:t>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pPr>
                      <a:r>
                        <a:rPr lang="en-US" sz="1800" kern="1200" dirty="0">
                          <a:solidFill>
                            <a:srgbClr val="002060"/>
                          </a:solidFill>
                          <a:effectLst/>
                        </a:rPr>
                        <a:t>Old</a:t>
                      </a:r>
                      <a:endParaRPr lang="en-US" sz="18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pPr>
                      <a:r>
                        <a:rPr lang="en-US" sz="1800" kern="1200" dirty="0">
                          <a:solidFill>
                            <a:srgbClr val="00B050"/>
                          </a:solidFill>
                          <a:effectLst/>
                        </a:rPr>
                        <a:t>Young</a:t>
                      </a:r>
                      <a:endParaRPr lang="en-US" sz="18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defTabSz="1219170" rtl="0" eaLnBrk="1" latinLnBrk="0" hangingPunct="1">
                        <a:lnSpc>
                          <a:spcPct val="107000"/>
                        </a:lnSpc>
                        <a:spcAft>
                          <a:spcPts val="800"/>
                        </a:spcAft>
                      </a:pPr>
                      <a:r>
                        <a:rPr lang="en-US" sz="1800" kern="1200" dirty="0">
                          <a:solidFill>
                            <a:srgbClr val="002060"/>
                          </a:solidFill>
                          <a:effectLst/>
                          <a:latin typeface="+mn-lt"/>
                          <a:ea typeface="+mn-ea"/>
                          <a:cs typeface="+mn-cs"/>
                        </a:rPr>
                        <a:t>Old</a:t>
                      </a:r>
                    </a:p>
                  </a:txBody>
                  <a:tcPr marL="68580" marR="68580" marT="0" marB="0"/>
                </a:tc>
                <a:tc>
                  <a:txBody>
                    <a:bodyPr/>
                    <a:lstStyle/>
                    <a:p>
                      <a:pPr marL="0" marR="0" algn="ctr">
                        <a:lnSpc>
                          <a:spcPct val="107000"/>
                        </a:lnSpc>
                        <a:spcAft>
                          <a:spcPts val="800"/>
                        </a:spcAft>
                      </a:pPr>
                      <a:r>
                        <a:rPr lang="en-US" sz="1800" kern="1200" dirty="0">
                          <a:solidFill>
                            <a:srgbClr val="00B050"/>
                          </a:solidFill>
                          <a:effectLst/>
                        </a:rPr>
                        <a:t>Young</a:t>
                      </a:r>
                      <a:endParaRPr lang="en-US" sz="18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5094196"/>
                  </a:ext>
                </a:extLst>
              </a:tr>
              <a:tr h="623932">
                <a:tc>
                  <a:txBody>
                    <a:bodyPr/>
                    <a:lstStyle/>
                    <a:p>
                      <a:pPr marL="0" marR="0">
                        <a:lnSpc>
                          <a:spcPct val="107000"/>
                        </a:lnSpc>
                        <a:spcAft>
                          <a:spcPts val="800"/>
                        </a:spcAft>
                      </a:pPr>
                      <a:r>
                        <a:rPr lang="en-US" sz="1800" kern="1200">
                          <a:effectLst/>
                        </a:rPr>
                        <a:t>DIAR-JE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800" kern="1200">
                          <a:effectLst/>
                        </a:rPr>
                        <a:t>0.07 ± 0.36 (34)</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800" kern="1200">
                          <a:effectLst/>
                        </a:rPr>
                        <a:t>0.08 ± 0.47 (33)</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800" kern="1200">
                          <a:effectLst/>
                        </a:rPr>
                        <a:t>-0.01 ± 0.36 (15)</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800" kern="1200">
                          <a:effectLst/>
                        </a:rPr>
                        <a:t> 0.06 ± 0.52 (15)</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701671"/>
                  </a:ext>
                </a:extLst>
              </a:tr>
              <a:tr h="607513">
                <a:tc>
                  <a:txBody>
                    <a:bodyPr/>
                    <a:lstStyle/>
                    <a:p>
                      <a:pPr marL="0" marR="0">
                        <a:lnSpc>
                          <a:spcPct val="107000"/>
                        </a:lnSpc>
                        <a:spcAft>
                          <a:spcPts val="800"/>
                        </a:spcAft>
                      </a:pPr>
                      <a:r>
                        <a:rPr lang="en-US" sz="1800" kern="1200">
                          <a:effectLst/>
                        </a:rPr>
                        <a:t>RESP-JE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800" kern="1200">
                          <a:effectLst/>
                        </a:rPr>
                        <a:t>0.04 ± 0.41 (42)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800" kern="1200" dirty="0">
                          <a:effectLst/>
                        </a:rPr>
                        <a:t>-0.01 ± 0.48 (39)</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800" kern="1200" dirty="0">
                          <a:effectLst/>
                        </a:rPr>
                        <a:t> 0.03 ± 0.42 (21)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800" kern="1200">
                          <a:effectLst/>
                        </a:rPr>
                        <a:t>-0.04 ± 0.51 (18)</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3970675"/>
                  </a:ext>
                </a:extLst>
              </a:tr>
              <a:tr h="558255">
                <a:tc>
                  <a:txBody>
                    <a:bodyPr/>
                    <a:lstStyle/>
                    <a:p>
                      <a:pPr marL="0" marR="0">
                        <a:lnSpc>
                          <a:spcPct val="107000"/>
                        </a:lnSpc>
                        <a:spcAft>
                          <a:spcPts val="800"/>
                        </a:spcAft>
                      </a:pPr>
                      <a:r>
                        <a:rPr lang="en-US" sz="1800" kern="1200">
                          <a:effectLst/>
                        </a:rPr>
                        <a:t>DIAR-HO</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800" kern="1200">
                          <a:effectLst/>
                        </a:rPr>
                        <a:t>-0.01 ± 0.25 (47)</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800" kern="1200">
                          <a:effectLst/>
                        </a:rPr>
                        <a:t>-0.03 ± 0.34 (45)</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800" kern="1200" dirty="0">
                          <a:effectLst/>
                        </a:rPr>
                        <a:t>-0.00 ± 0.25 (19)</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800" kern="1200" dirty="0">
                          <a:effectLst/>
                        </a:rPr>
                        <a:t>-0.04 ± 0.26 (12)</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4043803"/>
                  </a:ext>
                </a:extLst>
              </a:tr>
              <a:tr h="607513">
                <a:tc>
                  <a:txBody>
                    <a:bodyPr/>
                    <a:lstStyle/>
                    <a:p>
                      <a:pPr marL="0" marR="0">
                        <a:lnSpc>
                          <a:spcPct val="107000"/>
                        </a:lnSpc>
                        <a:spcAft>
                          <a:spcPts val="800"/>
                        </a:spcAft>
                      </a:pPr>
                      <a:r>
                        <a:rPr lang="en-US" sz="1800" kern="1200">
                          <a:effectLst/>
                        </a:rPr>
                        <a:t>RESP-HO</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800" kern="1200">
                          <a:effectLst/>
                        </a:rPr>
                        <a:t>-0.04 ± 0.36 (60)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800" kern="1200">
                          <a:effectLst/>
                        </a:rPr>
                        <a:t>-0.11 ± 0.51 (59)</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800" kern="1200">
                          <a:effectLst/>
                        </a:rPr>
                        <a:t>-0.02 ± 0.35 (26)</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pPr>
                      <a:r>
                        <a:rPr lang="en-US" sz="1800" kern="1200" dirty="0">
                          <a:effectLst/>
                        </a:rPr>
                        <a:t>-0.08 ± 0.36 (17)</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217853"/>
                  </a:ext>
                </a:extLst>
              </a:tr>
            </a:tbl>
          </a:graphicData>
        </a:graphic>
      </p:graphicFrame>
    </p:spTree>
    <p:extLst>
      <p:ext uri="{BB962C8B-B14F-4D97-AF65-F5344CB8AC3E}">
        <p14:creationId xmlns:p14="http://schemas.microsoft.com/office/powerpoint/2010/main" val="14969118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871AC-BFE3-6007-4565-DB34776812F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4E6F26-FD15-6005-E43D-0C41EE32DBB9}"/>
              </a:ext>
            </a:extLst>
          </p:cNvPr>
          <p:cNvSpPr>
            <a:spLocks noGrp="1"/>
          </p:cNvSpPr>
          <p:nvPr>
            <p:ph type="title"/>
          </p:nvPr>
        </p:nvSpPr>
        <p:spPr>
          <a:xfrm>
            <a:off x="487680" y="121922"/>
            <a:ext cx="11216640" cy="639763"/>
          </a:xfrm>
        </p:spPr>
        <p:txBody>
          <a:bodyPr anchor="ctr">
            <a:normAutofit/>
          </a:bodyPr>
          <a:lstStyle/>
          <a:p>
            <a:r>
              <a:rPr lang="en-US" sz="3600" dirty="0"/>
              <a:t>Estimated genomic PTAs and reliabilities</a:t>
            </a:r>
          </a:p>
        </p:txBody>
      </p:sp>
      <p:pic>
        <p:nvPicPr>
          <p:cNvPr id="6" name="Picture 5" descr="A group of graphs showing different colors&#10;&#10;Description automatically generated with medium confidence">
            <a:extLst>
              <a:ext uri="{FF2B5EF4-FFF2-40B4-BE49-F238E27FC236}">
                <a16:creationId xmlns:a16="http://schemas.microsoft.com/office/drawing/2014/main" id="{CC10985C-7E0C-D853-031D-995886B3A76C}"/>
              </a:ext>
            </a:extLst>
          </p:cNvPr>
          <p:cNvPicPr>
            <a:picLocks noChangeAspect="1"/>
          </p:cNvPicPr>
          <p:nvPr/>
        </p:nvPicPr>
        <p:blipFill rotWithShape="1">
          <a:blip r:embed="rId3"/>
          <a:srcRect t="3806" b="49762"/>
          <a:stretch/>
        </p:blipFill>
        <p:spPr bwMode="auto">
          <a:xfrm>
            <a:off x="80449" y="1369503"/>
            <a:ext cx="6187452" cy="1856236"/>
          </a:xfrm>
          <a:prstGeom prst="rect">
            <a:avLst/>
          </a:prstGeom>
          <a:ln>
            <a:noFill/>
          </a:ln>
          <a:extLst>
            <a:ext uri="{53640926-AAD7-44D8-BBD7-CCE9431645EC}">
              <a14:shadowObscured xmlns:a14="http://schemas.microsoft.com/office/drawing/2010/main"/>
            </a:ext>
          </a:extLst>
        </p:spPr>
      </p:pic>
      <p:pic>
        <p:nvPicPr>
          <p:cNvPr id="7" name="Picture 6" descr="A group of graphs showing different colors&#10;&#10;Description automatically generated with medium confidence">
            <a:extLst>
              <a:ext uri="{FF2B5EF4-FFF2-40B4-BE49-F238E27FC236}">
                <a16:creationId xmlns:a16="http://schemas.microsoft.com/office/drawing/2014/main" id="{757B5055-9ABB-6DED-A969-0F89F2C73D74}"/>
              </a:ext>
            </a:extLst>
          </p:cNvPr>
          <p:cNvPicPr>
            <a:picLocks noChangeAspect="1"/>
          </p:cNvPicPr>
          <p:nvPr/>
        </p:nvPicPr>
        <p:blipFill rotWithShape="1">
          <a:blip r:embed="rId3"/>
          <a:srcRect t="53789"/>
          <a:stretch/>
        </p:blipFill>
        <p:spPr bwMode="auto">
          <a:xfrm>
            <a:off x="6225088" y="1344409"/>
            <a:ext cx="5876374" cy="1753730"/>
          </a:xfrm>
          <a:prstGeom prst="rect">
            <a:avLst/>
          </a:prstGeom>
          <a:ln>
            <a:noFill/>
          </a:ln>
          <a:extLst>
            <a:ext uri="{53640926-AAD7-44D8-BBD7-CCE9431645EC}">
              <a14:shadowObscured xmlns:a14="http://schemas.microsoft.com/office/drawing/2010/main"/>
            </a:ext>
          </a:extLst>
        </p:spPr>
      </p:pic>
      <p:pic>
        <p:nvPicPr>
          <p:cNvPr id="2" name="Picture 1" descr="A group of blue and green graphs&#10;&#10;Description automatically generated">
            <a:extLst>
              <a:ext uri="{FF2B5EF4-FFF2-40B4-BE49-F238E27FC236}">
                <a16:creationId xmlns:a16="http://schemas.microsoft.com/office/drawing/2014/main" id="{6FB35D5A-365D-C841-3E2B-E71FD48FD5EC}"/>
              </a:ext>
            </a:extLst>
          </p:cNvPr>
          <p:cNvPicPr>
            <a:picLocks noChangeAspect="1"/>
          </p:cNvPicPr>
          <p:nvPr/>
        </p:nvPicPr>
        <p:blipFill rotWithShape="1">
          <a:blip r:embed="rId4"/>
          <a:srcRect t="5012" b="50891"/>
          <a:stretch/>
        </p:blipFill>
        <p:spPr bwMode="auto">
          <a:xfrm>
            <a:off x="487680" y="3849702"/>
            <a:ext cx="5608315" cy="1707126"/>
          </a:xfrm>
          <a:prstGeom prst="rect">
            <a:avLst/>
          </a:prstGeom>
          <a:ln>
            <a:noFill/>
          </a:ln>
          <a:extLst>
            <a:ext uri="{53640926-AAD7-44D8-BBD7-CCE9431645EC}">
              <a14:shadowObscured xmlns:a14="http://schemas.microsoft.com/office/drawing/2010/main"/>
            </a:ext>
          </a:extLst>
        </p:spPr>
      </p:pic>
      <p:pic>
        <p:nvPicPr>
          <p:cNvPr id="3" name="Picture 2" descr="A group of blue and green graphs&#10;&#10;Description automatically generated">
            <a:extLst>
              <a:ext uri="{FF2B5EF4-FFF2-40B4-BE49-F238E27FC236}">
                <a16:creationId xmlns:a16="http://schemas.microsoft.com/office/drawing/2014/main" id="{41467923-68CD-56A6-475D-D766ED34D153}"/>
              </a:ext>
            </a:extLst>
          </p:cNvPr>
          <p:cNvPicPr>
            <a:picLocks noChangeAspect="1"/>
          </p:cNvPicPr>
          <p:nvPr/>
        </p:nvPicPr>
        <p:blipFill rotWithShape="1">
          <a:blip r:embed="rId4"/>
          <a:srcRect t="52615" b="3789"/>
          <a:stretch/>
        </p:blipFill>
        <p:spPr bwMode="auto">
          <a:xfrm>
            <a:off x="6398957" y="3735969"/>
            <a:ext cx="5634401" cy="1695396"/>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46318DAC-CB64-D542-6CD9-B5B3E5C9D8E6}"/>
              </a:ext>
            </a:extLst>
          </p:cNvPr>
          <p:cNvSpPr txBox="1"/>
          <p:nvPr/>
        </p:nvSpPr>
        <p:spPr>
          <a:xfrm>
            <a:off x="3498335" y="3098139"/>
            <a:ext cx="490975" cy="369332"/>
          </a:xfrm>
          <a:prstGeom prst="rect">
            <a:avLst/>
          </a:prstGeom>
          <a:noFill/>
        </p:spPr>
        <p:txBody>
          <a:bodyPr wrap="square" rtlCol="0">
            <a:spAutoFit/>
          </a:bodyPr>
          <a:lstStyle/>
          <a:p>
            <a:r>
              <a:rPr lang="en-US" dirty="0"/>
              <a:t>HO</a:t>
            </a:r>
          </a:p>
        </p:txBody>
      </p:sp>
      <p:sp>
        <p:nvSpPr>
          <p:cNvPr id="8" name="TextBox 7">
            <a:extLst>
              <a:ext uri="{FF2B5EF4-FFF2-40B4-BE49-F238E27FC236}">
                <a16:creationId xmlns:a16="http://schemas.microsoft.com/office/drawing/2014/main" id="{AFE7D8F0-816A-6595-C240-CC9ED28C7E0F}"/>
              </a:ext>
            </a:extLst>
          </p:cNvPr>
          <p:cNvSpPr txBox="1"/>
          <p:nvPr/>
        </p:nvSpPr>
        <p:spPr>
          <a:xfrm>
            <a:off x="8893307" y="3040961"/>
            <a:ext cx="645703" cy="369332"/>
          </a:xfrm>
          <a:prstGeom prst="rect">
            <a:avLst/>
          </a:prstGeom>
          <a:noFill/>
        </p:spPr>
        <p:txBody>
          <a:bodyPr wrap="square" rtlCol="0">
            <a:spAutoFit/>
          </a:bodyPr>
          <a:lstStyle/>
          <a:p>
            <a:r>
              <a:rPr lang="en-US" dirty="0"/>
              <a:t>HO</a:t>
            </a:r>
          </a:p>
        </p:txBody>
      </p:sp>
      <p:sp>
        <p:nvSpPr>
          <p:cNvPr id="9" name="TextBox 8">
            <a:extLst>
              <a:ext uri="{FF2B5EF4-FFF2-40B4-BE49-F238E27FC236}">
                <a16:creationId xmlns:a16="http://schemas.microsoft.com/office/drawing/2014/main" id="{757D216D-E2B7-1342-D11B-11BEB2361930}"/>
              </a:ext>
            </a:extLst>
          </p:cNvPr>
          <p:cNvSpPr txBox="1"/>
          <p:nvPr/>
        </p:nvSpPr>
        <p:spPr>
          <a:xfrm>
            <a:off x="3484605" y="5556666"/>
            <a:ext cx="467360" cy="369332"/>
          </a:xfrm>
          <a:prstGeom prst="rect">
            <a:avLst/>
          </a:prstGeom>
          <a:noFill/>
        </p:spPr>
        <p:txBody>
          <a:bodyPr wrap="square" rtlCol="0">
            <a:spAutoFit/>
          </a:bodyPr>
          <a:lstStyle/>
          <a:p>
            <a:r>
              <a:rPr lang="en-US" dirty="0"/>
              <a:t>JE</a:t>
            </a:r>
          </a:p>
        </p:txBody>
      </p:sp>
      <p:sp>
        <p:nvSpPr>
          <p:cNvPr id="10" name="TextBox 9">
            <a:extLst>
              <a:ext uri="{FF2B5EF4-FFF2-40B4-BE49-F238E27FC236}">
                <a16:creationId xmlns:a16="http://schemas.microsoft.com/office/drawing/2014/main" id="{C8D0BB0D-C0B8-77BA-62DB-D0E924395387}"/>
              </a:ext>
            </a:extLst>
          </p:cNvPr>
          <p:cNvSpPr txBox="1"/>
          <p:nvPr/>
        </p:nvSpPr>
        <p:spPr>
          <a:xfrm>
            <a:off x="8893307" y="5513591"/>
            <a:ext cx="467360" cy="369332"/>
          </a:xfrm>
          <a:prstGeom prst="rect">
            <a:avLst/>
          </a:prstGeom>
          <a:noFill/>
        </p:spPr>
        <p:txBody>
          <a:bodyPr wrap="square" rtlCol="0">
            <a:spAutoFit/>
          </a:bodyPr>
          <a:lstStyle/>
          <a:p>
            <a:r>
              <a:rPr lang="en-US" dirty="0"/>
              <a:t>JE</a:t>
            </a:r>
          </a:p>
        </p:txBody>
      </p:sp>
      <p:sp>
        <p:nvSpPr>
          <p:cNvPr id="11" name="TextBox 10">
            <a:extLst>
              <a:ext uri="{FF2B5EF4-FFF2-40B4-BE49-F238E27FC236}">
                <a16:creationId xmlns:a16="http://schemas.microsoft.com/office/drawing/2014/main" id="{28719A77-18E4-E5BD-DEC3-04AB2B04DCD1}"/>
              </a:ext>
            </a:extLst>
          </p:cNvPr>
          <p:cNvSpPr txBox="1"/>
          <p:nvPr/>
        </p:nvSpPr>
        <p:spPr>
          <a:xfrm>
            <a:off x="3478431" y="906175"/>
            <a:ext cx="822960" cy="369332"/>
          </a:xfrm>
          <a:prstGeom prst="rect">
            <a:avLst/>
          </a:prstGeom>
          <a:noFill/>
        </p:spPr>
        <p:txBody>
          <a:bodyPr wrap="square" rtlCol="0">
            <a:spAutoFit/>
          </a:bodyPr>
          <a:lstStyle/>
          <a:p>
            <a:r>
              <a:rPr lang="en-US" b="1" dirty="0"/>
              <a:t>DIAR</a:t>
            </a:r>
          </a:p>
        </p:txBody>
      </p:sp>
      <p:sp>
        <p:nvSpPr>
          <p:cNvPr id="12" name="TextBox 11">
            <a:extLst>
              <a:ext uri="{FF2B5EF4-FFF2-40B4-BE49-F238E27FC236}">
                <a16:creationId xmlns:a16="http://schemas.microsoft.com/office/drawing/2014/main" id="{13A27B4C-97B4-817A-3DBA-2EFC3C42CFDC}"/>
              </a:ext>
            </a:extLst>
          </p:cNvPr>
          <p:cNvSpPr txBox="1"/>
          <p:nvPr/>
        </p:nvSpPr>
        <p:spPr>
          <a:xfrm>
            <a:off x="9054490" y="908110"/>
            <a:ext cx="735852" cy="369332"/>
          </a:xfrm>
          <a:prstGeom prst="rect">
            <a:avLst/>
          </a:prstGeom>
          <a:noFill/>
        </p:spPr>
        <p:txBody>
          <a:bodyPr wrap="square" rtlCol="0">
            <a:spAutoFit/>
          </a:bodyPr>
          <a:lstStyle/>
          <a:p>
            <a:r>
              <a:rPr lang="en-US" b="1" dirty="0"/>
              <a:t>RESP</a:t>
            </a:r>
          </a:p>
        </p:txBody>
      </p:sp>
      <p:cxnSp>
        <p:nvCxnSpPr>
          <p:cNvPr id="14" name="Straight Connector 13">
            <a:extLst>
              <a:ext uri="{FF2B5EF4-FFF2-40B4-BE49-F238E27FC236}">
                <a16:creationId xmlns:a16="http://schemas.microsoft.com/office/drawing/2014/main" id="{7CEE4016-188A-5531-03E0-B9496D0AF76F}"/>
              </a:ext>
            </a:extLst>
          </p:cNvPr>
          <p:cNvCxnSpPr>
            <a:cxnSpLocks/>
          </p:cNvCxnSpPr>
          <p:nvPr/>
        </p:nvCxnSpPr>
        <p:spPr>
          <a:xfrm>
            <a:off x="6225088" y="866419"/>
            <a:ext cx="0" cy="5786173"/>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3943638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40EF8-790F-8A39-5F42-B68133A7D66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314ADB8-C531-38B2-25E4-827B7C6E8CE6}"/>
              </a:ext>
            </a:extLst>
          </p:cNvPr>
          <p:cNvSpPr>
            <a:spLocks noGrp="1"/>
          </p:cNvSpPr>
          <p:nvPr>
            <p:ph type="title"/>
          </p:nvPr>
        </p:nvSpPr>
        <p:spPr>
          <a:xfrm>
            <a:off x="487680" y="121922"/>
            <a:ext cx="11216640" cy="639763"/>
          </a:xfrm>
        </p:spPr>
        <p:txBody>
          <a:bodyPr anchor="ctr">
            <a:normAutofit/>
          </a:bodyPr>
          <a:lstStyle/>
          <a:p>
            <a:r>
              <a:rPr lang="en-US" dirty="0" err="1"/>
              <a:t>gPTA</a:t>
            </a:r>
            <a:r>
              <a:rPr lang="en-US" dirty="0"/>
              <a:t> correlations with </a:t>
            </a:r>
            <a:r>
              <a:rPr lang="en-US"/>
              <a:t>net merit </a:t>
            </a:r>
            <a:r>
              <a:rPr lang="en-US" dirty="0"/>
              <a:t>traits</a:t>
            </a:r>
          </a:p>
        </p:txBody>
      </p:sp>
      <p:pic>
        <p:nvPicPr>
          <p:cNvPr id="8" name="Picture 7">
            <a:extLst>
              <a:ext uri="{FF2B5EF4-FFF2-40B4-BE49-F238E27FC236}">
                <a16:creationId xmlns:a16="http://schemas.microsoft.com/office/drawing/2014/main" id="{93EBC433-506E-189D-ABC0-168A90DB7DB6}"/>
              </a:ext>
            </a:extLst>
          </p:cNvPr>
          <p:cNvPicPr>
            <a:picLocks noChangeAspect="1"/>
          </p:cNvPicPr>
          <p:nvPr/>
        </p:nvPicPr>
        <p:blipFill>
          <a:blip r:embed="rId3"/>
          <a:stretch>
            <a:fillRect/>
          </a:stretch>
        </p:blipFill>
        <p:spPr>
          <a:xfrm>
            <a:off x="983226" y="1450105"/>
            <a:ext cx="10225548" cy="1745772"/>
          </a:xfrm>
          <a:prstGeom prst="rect">
            <a:avLst/>
          </a:prstGeom>
        </p:spPr>
      </p:pic>
      <p:pic>
        <p:nvPicPr>
          <p:cNvPr id="11" name="Picture 10">
            <a:extLst>
              <a:ext uri="{FF2B5EF4-FFF2-40B4-BE49-F238E27FC236}">
                <a16:creationId xmlns:a16="http://schemas.microsoft.com/office/drawing/2014/main" id="{8857CF33-83DC-EB5E-C2B8-00C788C7FC6E}"/>
              </a:ext>
            </a:extLst>
          </p:cNvPr>
          <p:cNvPicPr>
            <a:picLocks noChangeAspect="1"/>
          </p:cNvPicPr>
          <p:nvPr/>
        </p:nvPicPr>
        <p:blipFill>
          <a:blip r:embed="rId4"/>
          <a:stretch>
            <a:fillRect/>
          </a:stretch>
        </p:blipFill>
        <p:spPr>
          <a:xfrm>
            <a:off x="4334957" y="3195877"/>
            <a:ext cx="3522086" cy="3221908"/>
          </a:xfrm>
          <a:prstGeom prst="rect">
            <a:avLst/>
          </a:prstGeom>
        </p:spPr>
      </p:pic>
    </p:spTree>
    <p:extLst>
      <p:ext uri="{BB962C8B-B14F-4D97-AF65-F5344CB8AC3E}">
        <p14:creationId xmlns:p14="http://schemas.microsoft.com/office/powerpoint/2010/main" val="35112157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A5DB0-1D31-737F-D453-B3FB75FA19D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CE9B706-0D14-1B9E-54E0-33DD0EA5EDE0}"/>
              </a:ext>
            </a:extLst>
          </p:cNvPr>
          <p:cNvSpPr>
            <a:spLocks noGrp="1"/>
          </p:cNvSpPr>
          <p:nvPr>
            <p:ph type="title"/>
          </p:nvPr>
        </p:nvSpPr>
        <p:spPr>
          <a:xfrm>
            <a:off x="487680" y="121922"/>
            <a:ext cx="11216640" cy="639763"/>
          </a:xfrm>
        </p:spPr>
        <p:txBody>
          <a:bodyPr anchor="ctr">
            <a:normAutofit/>
          </a:bodyPr>
          <a:lstStyle/>
          <a:p>
            <a:r>
              <a:rPr lang="en-US" dirty="0"/>
              <a:t>Additive marker effects (HO): within genes</a:t>
            </a:r>
          </a:p>
        </p:txBody>
      </p:sp>
      <p:pic>
        <p:nvPicPr>
          <p:cNvPr id="2" name="Picture 1" descr="Timeline&#10;&#10;Description automatically generated">
            <a:extLst>
              <a:ext uri="{FF2B5EF4-FFF2-40B4-BE49-F238E27FC236}">
                <a16:creationId xmlns:a16="http://schemas.microsoft.com/office/drawing/2014/main" id="{57376909-A0F4-1DD1-AD0E-65CD1FB666DA}"/>
              </a:ext>
            </a:extLst>
          </p:cNvPr>
          <p:cNvPicPr>
            <a:picLocks noChangeAspect="1"/>
          </p:cNvPicPr>
          <p:nvPr/>
        </p:nvPicPr>
        <p:blipFill>
          <a:blip r:embed="rId3"/>
          <a:stretch>
            <a:fillRect/>
          </a:stretch>
        </p:blipFill>
        <p:spPr>
          <a:xfrm>
            <a:off x="1194693" y="1341120"/>
            <a:ext cx="9802613" cy="4876801"/>
          </a:xfrm>
          <a:prstGeom prst="rect">
            <a:avLst/>
          </a:prstGeom>
          <a:noFill/>
        </p:spPr>
      </p:pic>
      <p:sp>
        <p:nvSpPr>
          <p:cNvPr id="10" name="TextBox 9">
            <a:extLst>
              <a:ext uri="{FF2B5EF4-FFF2-40B4-BE49-F238E27FC236}">
                <a16:creationId xmlns:a16="http://schemas.microsoft.com/office/drawing/2014/main" id="{BA0FB4C4-A13F-A982-4295-57C6FAB47432}"/>
              </a:ext>
            </a:extLst>
          </p:cNvPr>
          <p:cNvSpPr txBox="1"/>
          <p:nvPr/>
        </p:nvSpPr>
        <p:spPr>
          <a:xfrm>
            <a:off x="7882045" y="2001399"/>
            <a:ext cx="673985" cy="276999"/>
          </a:xfrm>
          <a:prstGeom prst="rect">
            <a:avLst/>
          </a:prstGeom>
          <a:noFill/>
          <a:ln>
            <a:noFill/>
          </a:ln>
        </p:spPr>
        <p:txBody>
          <a:bodyPr wrap="square" rtlCol="0">
            <a:spAutoFit/>
          </a:bodyPr>
          <a:lstStyle/>
          <a:p>
            <a:r>
              <a:rPr lang="en-US" sz="1200" i="1" dirty="0">
                <a:solidFill>
                  <a:srgbClr val="C00000"/>
                </a:solidFill>
              </a:rPr>
              <a:t>CDH11</a:t>
            </a:r>
          </a:p>
        </p:txBody>
      </p:sp>
      <p:sp>
        <p:nvSpPr>
          <p:cNvPr id="12" name="TextBox 11">
            <a:extLst>
              <a:ext uri="{FF2B5EF4-FFF2-40B4-BE49-F238E27FC236}">
                <a16:creationId xmlns:a16="http://schemas.microsoft.com/office/drawing/2014/main" id="{DEB40736-EB39-4E24-85EC-DD2D2571BDE9}"/>
              </a:ext>
            </a:extLst>
          </p:cNvPr>
          <p:cNvSpPr txBox="1"/>
          <p:nvPr/>
        </p:nvSpPr>
        <p:spPr>
          <a:xfrm>
            <a:off x="3614012" y="4500101"/>
            <a:ext cx="741382" cy="276999"/>
          </a:xfrm>
          <a:prstGeom prst="rect">
            <a:avLst/>
          </a:prstGeom>
          <a:noFill/>
          <a:ln>
            <a:noFill/>
          </a:ln>
        </p:spPr>
        <p:txBody>
          <a:bodyPr wrap="square" rtlCol="0">
            <a:spAutoFit/>
          </a:bodyPr>
          <a:lstStyle/>
          <a:p>
            <a:r>
              <a:rPr lang="en-US" sz="1200" i="1" dirty="0">
                <a:solidFill>
                  <a:srgbClr val="C00000"/>
                </a:solidFill>
              </a:rPr>
              <a:t>DNAH11</a:t>
            </a:r>
          </a:p>
        </p:txBody>
      </p:sp>
      <p:sp>
        <p:nvSpPr>
          <p:cNvPr id="3" name="TextBox 2">
            <a:extLst>
              <a:ext uri="{FF2B5EF4-FFF2-40B4-BE49-F238E27FC236}">
                <a16:creationId xmlns:a16="http://schemas.microsoft.com/office/drawing/2014/main" id="{C457A189-70C3-AA26-B31A-2C10C4996D28}"/>
              </a:ext>
            </a:extLst>
          </p:cNvPr>
          <p:cNvSpPr txBox="1"/>
          <p:nvPr/>
        </p:nvSpPr>
        <p:spPr>
          <a:xfrm>
            <a:off x="7246375" y="1814501"/>
            <a:ext cx="673985" cy="276999"/>
          </a:xfrm>
          <a:prstGeom prst="rect">
            <a:avLst/>
          </a:prstGeom>
          <a:noFill/>
          <a:ln>
            <a:noFill/>
          </a:ln>
        </p:spPr>
        <p:txBody>
          <a:bodyPr wrap="square" rtlCol="0">
            <a:spAutoFit/>
          </a:bodyPr>
          <a:lstStyle/>
          <a:p>
            <a:r>
              <a:rPr lang="en-US" sz="1200" i="1" dirty="0"/>
              <a:t>ACER3</a:t>
            </a:r>
          </a:p>
        </p:txBody>
      </p:sp>
      <p:sp>
        <p:nvSpPr>
          <p:cNvPr id="5" name="TextBox 4">
            <a:extLst>
              <a:ext uri="{FF2B5EF4-FFF2-40B4-BE49-F238E27FC236}">
                <a16:creationId xmlns:a16="http://schemas.microsoft.com/office/drawing/2014/main" id="{C5FDAFA3-1D9E-94B1-9E6A-391891C68EEE}"/>
              </a:ext>
            </a:extLst>
          </p:cNvPr>
          <p:cNvSpPr txBox="1"/>
          <p:nvPr/>
        </p:nvSpPr>
        <p:spPr>
          <a:xfrm>
            <a:off x="2684535" y="4206658"/>
            <a:ext cx="673985" cy="276999"/>
          </a:xfrm>
          <a:prstGeom prst="rect">
            <a:avLst/>
          </a:prstGeom>
          <a:noFill/>
          <a:ln>
            <a:noFill/>
          </a:ln>
        </p:spPr>
        <p:txBody>
          <a:bodyPr wrap="square" rtlCol="0">
            <a:spAutoFit/>
          </a:bodyPr>
          <a:lstStyle/>
          <a:p>
            <a:r>
              <a:rPr lang="en-US" sz="1200" i="1" dirty="0"/>
              <a:t>FARP2</a:t>
            </a:r>
          </a:p>
        </p:txBody>
      </p:sp>
      <p:sp>
        <p:nvSpPr>
          <p:cNvPr id="6" name="TextBox 5">
            <a:extLst>
              <a:ext uri="{FF2B5EF4-FFF2-40B4-BE49-F238E27FC236}">
                <a16:creationId xmlns:a16="http://schemas.microsoft.com/office/drawing/2014/main" id="{90ED7685-CFB9-3038-731B-AC6FDD26D515}"/>
              </a:ext>
            </a:extLst>
          </p:cNvPr>
          <p:cNvSpPr txBox="1"/>
          <p:nvPr/>
        </p:nvSpPr>
        <p:spPr>
          <a:xfrm>
            <a:off x="7261779" y="2042683"/>
            <a:ext cx="673985" cy="276999"/>
          </a:xfrm>
          <a:prstGeom prst="rect">
            <a:avLst/>
          </a:prstGeom>
          <a:noFill/>
          <a:ln>
            <a:noFill/>
          </a:ln>
        </p:spPr>
        <p:txBody>
          <a:bodyPr wrap="square" rtlCol="0">
            <a:spAutoFit/>
          </a:bodyPr>
          <a:lstStyle/>
          <a:p>
            <a:r>
              <a:rPr lang="en-US" sz="1200" i="1" dirty="0"/>
              <a:t>CAPN5</a:t>
            </a:r>
          </a:p>
        </p:txBody>
      </p:sp>
      <p:sp>
        <p:nvSpPr>
          <p:cNvPr id="8" name="TextBox 7">
            <a:extLst>
              <a:ext uri="{FF2B5EF4-FFF2-40B4-BE49-F238E27FC236}">
                <a16:creationId xmlns:a16="http://schemas.microsoft.com/office/drawing/2014/main" id="{017C7CBD-D9E2-89C1-0909-8C8B4BEF1630}"/>
              </a:ext>
            </a:extLst>
          </p:cNvPr>
          <p:cNvSpPr txBox="1"/>
          <p:nvPr/>
        </p:nvSpPr>
        <p:spPr>
          <a:xfrm>
            <a:off x="7983794" y="4427945"/>
            <a:ext cx="741382" cy="276999"/>
          </a:xfrm>
          <a:prstGeom prst="rect">
            <a:avLst/>
          </a:prstGeom>
          <a:noFill/>
        </p:spPr>
        <p:txBody>
          <a:bodyPr wrap="square">
            <a:spAutoFit/>
          </a:bodyPr>
          <a:lstStyle/>
          <a:p>
            <a:r>
              <a:rPr lang="en-US" sz="1200" i="1" dirty="0"/>
              <a:t>SULT2B1 </a:t>
            </a:r>
          </a:p>
        </p:txBody>
      </p:sp>
      <p:sp>
        <p:nvSpPr>
          <p:cNvPr id="9" name="TextBox 8">
            <a:extLst>
              <a:ext uri="{FF2B5EF4-FFF2-40B4-BE49-F238E27FC236}">
                <a16:creationId xmlns:a16="http://schemas.microsoft.com/office/drawing/2014/main" id="{E81C938E-AC12-64EF-73A8-1AA96185F883}"/>
              </a:ext>
            </a:extLst>
          </p:cNvPr>
          <p:cNvSpPr txBox="1"/>
          <p:nvPr/>
        </p:nvSpPr>
        <p:spPr>
          <a:xfrm>
            <a:off x="7194382" y="2303651"/>
            <a:ext cx="741382" cy="276999"/>
          </a:xfrm>
          <a:prstGeom prst="rect">
            <a:avLst/>
          </a:prstGeom>
          <a:noFill/>
        </p:spPr>
        <p:txBody>
          <a:bodyPr wrap="square">
            <a:spAutoFit/>
          </a:bodyPr>
          <a:lstStyle/>
          <a:p>
            <a:r>
              <a:rPr lang="en-US" sz="1200" i="1" dirty="0"/>
              <a:t>MYO7A </a:t>
            </a:r>
          </a:p>
        </p:txBody>
      </p:sp>
      <p:sp>
        <p:nvSpPr>
          <p:cNvPr id="14" name="TextBox 13">
            <a:extLst>
              <a:ext uri="{FF2B5EF4-FFF2-40B4-BE49-F238E27FC236}">
                <a16:creationId xmlns:a16="http://schemas.microsoft.com/office/drawing/2014/main" id="{10732928-D412-85BC-3673-55916E818C59}"/>
              </a:ext>
            </a:extLst>
          </p:cNvPr>
          <p:cNvSpPr txBox="1"/>
          <p:nvPr/>
        </p:nvSpPr>
        <p:spPr>
          <a:xfrm>
            <a:off x="7855975" y="4689228"/>
            <a:ext cx="741382" cy="276999"/>
          </a:xfrm>
          <a:prstGeom prst="rect">
            <a:avLst/>
          </a:prstGeom>
          <a:noFill/>
        </p:spPr>
        <p:txBody>
          <a:bodyPr wrap="square">
            <a:spAutoFit/>
          </a:bodyPr>
          <a:lstStyle/>
          <a:p>
            <a:r>
              <a:rPr lang="en-US" sz="1200" i="1" dirty="0"/>
              <a:t>ITFG1 </a:t>
            </a:r>
          </a:p>
        </p:txBody>
      </p:sp>
      <p:sp>
        <p:nvSpPr>
          <p:cNvPr id="15" name="TextBox 14">
            <a:extLst>
              <a:ext uri="{FF2B5EF4-FFF2-40B4-BE49-F238E27FC236}">
                <a16:creationId xmlns:a16="http://schemas.microsoft.com/office/drawing/2014/main" id="{BD4E7311-13DF-E1BD-7228-70F817DD3D34}"/>
              </a:ext>
            </a:extLst>
          </p:cNvPr>
          <p:cNvSpPr txBox="1"/>
          <p:nvPr/>
        </p:nvSpPr>
        <p:spPr>
          <a:xfrm>
            <a:off x="8725176" y="2319682"/>
            <a:ext cx="741382" cy="276999"/>
          </a:xfrm>
          <a:prstGeom prst="rect">
            <a:avLst/>
          </a:prstGeom>
          <a:noFill/>
        </p:spPr>
        <p:txBody>
          <a:bodyPr wrap="square">
            <a:spAutoFit/>
          </a:bodyPr>
          <a:lstStyle/>
          <a:p>
            <a:r>
              <a:rPr lang="en-US" sz="1200" i="1" dirty="0"/>
              <a:t>RBMS3 </a:t>
            </a:r>
          </a:p>
        </p:txBody>
      </p:sp>
      <p:sp>
        <p:nvSpPr>
          <p:cNvPr id="16" name="TextBox 15">
            <a:extLst>
              <a:ext uri="{FF2B5EF4-FFF2-40B4-BE49-F238E27FC236}">
                <a16:creationId xmlns:a16="http://schemas.microsoft.com/office/drawing/2014/main" id="{BB500170-4319-8382-3A81-04F4272F5BAF}"/>
              </a:ext>
            </a:extLst>
          </p:cNvPr>
          <p:cNvSpPr txBox="1"/>
          <p:nvPr/>
        </p:nvSpPr>
        <p:spPr>
          <a:xfrm>
            <a:off x="6415254" y="2303650"/>
            <a:ext cx="581428" cy="276999"/>
          </a:xfrm>
          <a:prstGeom prst="rect">
            <a:avLst/>
          </a:prstGeom>
          <a:noFill/>
        </p:spPr>
        <p:txBody>
          <a:bodyPr wrap="square">
            <a:spAutoFit/>
          </a:bodyPr>
          <a:lstStyle/>
          <a:p>
            <a:r>
              <a:rPr lang="en-US" sz="1200" i="1" dirty="0"/>
              <a:t>CHD7</a:t>
            </a:r>
          </a:p>
        </p:txBody>
      </p:sp>
      <p:sp>
        <p:nvSpPr>
          <p:cNvPr id="17" name="TextBox 16">
            <a:extLst>
              <a:ext uri="{FF2B5EF4-FFF2-40B4-BE49-F238E27FC236}">
                <a16:creationId xmlns:a16="http://schemas.microsoft.com/office/drawing/2014/main" id="{88522ECD-FFEE-FC2B-F6C2-3BDE9D85482A}"/>
              </a:ext>
            </a:extLst>
          </p:cNvPr>
          <p:cNvSpPr txBox="1"/>
          <p:nvPr/>
        </p:nvSpPr>
        <p:spPr>
          <a:xfrm>
            <a:off x="7261779" y="4625344"/>
            <a:ext cx="594196" cy="276999"/>
          </a:xfrm>
          <a:prstGeom prst="rect">
            <a:avLst/>
          </a:prstGeom>
          <a:noFill/>
        </p:spPr>
        <p:txBody>
          <a:bodyPr wrap="square">
            <a:spAutoFit/>
          </a:bodyPr>
          <a:lstStyle/>
          <a:p>
            <a:r>
              <a:rPr lang="en-US" sz="1200" i="1" dirty="0"/>
              <a:t>TPST2 </a:t>
            </a:r>
          </a:p>
        </p:txBody>
      </p:sp>
      <p:sp>
        <p:nvSpPr>
          <p:cNvPr id="18" name="TextBox 17">
            <a:extLst>
              <a:ext uri="{FF2B5EF4-FFF2-40B4-BE49-F238E27FC236}">
                <a16:creationId xmlns:a16="http://schemas.microsoft.com/office/drawing/2014/main" id="{11BF92FE-58CC-2A49-72AA-9740FBA7A206}"/>
              </a:ext>
            </a:extLst>
          </p:cNvPr>
          <p:cNvSpPr txBox="1"/>
          <p:nvPr/>
        </p:nvSpPr>
        <p:spPr>
          <a:xfrm>
            <a:off x="7167688" y="4827727"/>
            <a:ext cx="741381" cy="276999"/>
          </a:xfrm>
          <a:prstGeom prst="rect">
            <a:avLst/>
          </a:prstGeom>
          <a:noFill/>
        </p:spPr>
        <p:txBody>
          <a:bodyPr wrap="square">
            <a:spAutoFit/>
          </a:bodyPr>
          <a:lstStyle/>
          <a:p>
            <a:r>
              <a:rPr lang="en-US" sz="1200" i="1" dirty="0"/>
              <a:t>SEC14L3 </a:t>
            </a:r>
          </a:p>
        </p:txBody>
      </p:sp>
      <p:sp>
        <p:nvSpPr>
          <p:cNvPr id="19" name="TextBox 18">
            <a:extLst>
              <a:ext uri="{FF2B5EF4-FFF2-40B4-BE49-F238E27FC236}">
                <a16:creationId xmlns:a16="http://schemas.microsoft.com/office/drawing/2014/main" id="{D81535AF-DA27-AEAF-E578-B1615C511ABD}"/>
              </a:ext>
            </a:extLst>
          </p:cNvPr>
          <p:cNvSpPr txBox="1"/>
          <p:nvPr/>
        </p:nvSpPr>
        <p:spPr>
          <a:xfrm>
            <a:off x="10030215" y="4966226"/>
            <a:ext cx="741382" cy="276999"/>
          </a:xfrm>
          <a:prstGeom prst="rect">
            <a:avLst/>
          </a:prstGeom>
          <a:noFill/>
        </p:spPr>
        <p:txBody>
          <a:bodyPr wrap="square">
            <a:spAutoFit/>
          </a:bodyPr>
          <a:lstStyle/>
          <a:p>
            <a:r>
              <a:rPr lang="en-US" sz="1200" i="1" dirty="0"/>
              <a:t>PLAAT5 </a:t>
            </a:r>
          </a:p>
        </p:txBody>
      </p:sp>
      <p:sp>
        <p:nvSpPr>
          <p:cNvPr id="20" name="TextBox 19">
            <a:extLst>
              <a:ext uri="{FF2B5EF4-FFF2-40B4-BE49-F238E27FC236}">
                <a16:creationId xmlns:a16="http://schemas.microsoft.com/office/drawing/2014/main" id="{39029481-6259-5657-4434-9CF03CCE8C4C}"/>
              </a:ext>
            </a:extLst>
          </p:cNvPr>
          <p:cNvSpPr txBox="1"/>
          <p:nvPr/>
        </p:nvSpPr>
        <p:spPr>
          <a:xfrm>
            <a:off x="6496654" y="2596681"/>
            <a:ext cx="581428" cy="276999"/>
          </a:xfrm>
          <a:prstGeom prst="rect">
            <a:avLst/>
          </a:prstGeom>
          <a:noFill/>
        </p:spPr>
        <p:txBody>
          <a:bodyPr wrap="square">
            <a:spAutoFit/>
          </a:bodyPr>
          <a:lstStyle/>
          <a:p>
            <a:r>
              <a:rPr lang="en-US" sz="1200" i="1" dirty="0"/>
              <a:t>CA8</a:t>
            </a:r>
          </a:p>
        </p:txBody>
      </p:sp>
      <p:sp>
        <p:nvSpPr>
          <p:cNvPr id="21" name="TextBox 20">
            <a:extLst>
              <a:ext uri="{FF2B5EF4-FFF2-40B4-BE49-F238E27FC236}">
                <a16:creationId xmlns:a16="http://schemas.microsoft.com/office/drawing/2014/main" id="{467078F0-9A59-21C2-9CBC-A928B82CE1CC}"/>
              </a:ext>
            </a:extLst>
          </p:cNvPr>
          <p:cNvSpPr txBox="1"/>
          <p:nvPr/>
        </p:nvSpPr>
        <p:spPr>
          <a:xfrm>
            <a:off x="5456026" y="4966225"/>
            <a:ext cx="741380" cy="276999"/>
          </a:xfrm>
          <a:prstGeom prst="rect">
            <a:avLst/>
          </a:prstGeom>
          <a:noFill/>
        </p:spPr>
        <p:txBody>
          <a:bodyPr wrap="square">
            <a:spAutoFit/>
          </a:bodyPr>
          <a:lstStyle/>
          <a:p>
            <a:r>
              <a:rPr lang="en-US" sz="1200" i="1" dirty="0"/>
              <a:t>AKAP12</a:t>
            </a:r>
          </a:p>
        </p:txBody>
      </p:sp>
      <p:sp>
        <p:nvSpPr>
          <p:cNvPr id="22" name="TextBox 21">
            <a:extLst>
              <a:ext uri="{FF2B5EF4-FFF2-40B4-BE49-F238E27FC236}">
                <a16:creationId xmlns:a16="http://schemas.microsoft.com/office/drawing/2014/main" id="{717A6039-795B-54D3-91DB-2C1A63842648}"/>
              </a:ext>
            </a:extLst>
          </p:cNvPr>
          <p:cNvSpPr txBox="1"/>
          <p:nvPr/>
        </p:nvSpPr>
        <p:spPr>
          <a:xfrm>
            <a:off x="3847863" y="2371808"/>
            <a:ext cx="741381" cy="276999"/>
          </a:xfrm>
          <a:prstGeom prst="rect">
            <a:avLst/>
          </a:prstGeom>
          <a:noFill/>
        </p:spPr>
        <p:txBody>
          <a:bodyPr wrap="square">
            <a:spAutoFit/>
          </a:bodyPr>
          <a:lstStyle/>
          <a:p>
            <a:r>
              <a:rPr lang="en-US" sz="1200" i="1" dirty="0"/>
              <a:t>SH3TC1 </a:t>
            </a:r>
          </a:p>
        </p:txBody>
      </p:sp>
      <p:sp>
        <p:nvSpPr>
          <p:cNvPr id="23" name="TextBox 22">
            <a:extLst>
              <a:ext uri="{FF2B5EF4-FFF2-40B4-BE49-F238E27FC236}">
                <a16:creationId xmlns:a16="http://schemas.microsoft.com/office/drawing/2014/main" id="{4256FE16-9906-F3E9-13E9-0EFD0E16CFE9}"/>
              </a:ext>
            </a:extLst>
          </p:cNvPr>
          <p:cNvSpPr txBox="1"/>
          <p:nvPr/>
        </p:nvSpPr>
        <p:spPr>
          <a:xfrm>
            <a:off x="8058686" y="5006011"/>
            <a:ext cx="741382" cy="276999"/>
          </a:xfrm>
          <a:prstGeom prst="rect">
            <a:avLst/>
          </a:prstGeom>
          <a:noFill/>
        </p:spPr>
        <p:txBody>
          <a:bodyPr wrap="square">
            <a:spAutoFit/>
          </a:bodyPr>
          <a:lstStyle/>
          <a:p>
            <a:r>
              <a:rPr lang="en-US" sz="1200" i="1" dirty="0"/>
              <a:t>MYO1D</a:t>
            </a:r>
          </a:p>
        </p:txBody>
      </p:sp>
      <p:sp>
        <p:nvSpPr>
          <p:cNvPr id="26" name="TextBox 25">
            <a:extLst>
              <a:ext uri="{FF2B5EF4-FFF2-40B4-BE49-F238E27FC236}">
                <a16:creationId xmlns:a16="http://schemas.microsoft.com/office/drawing/2014/main" id="{F973C2EB-AF31-FE00-A279-FAE15AE153AF}"/>
              </a:ext>
            </a:extLst>
          </p:cNvPr>
          <p:cNvSpPr txBox="1"/>
          <p:nvPr/>
        </p:nvSpPr>
        <p:spPr>
          <a:xfrm>
            <a:off x="9535594" y="5104185"/>
            <a:ext cx="741382" cy="276999"/>
          </a:xfrm>
          <a:prstGeom prst="rect">
            <a:avLst/>
          </a:prstGeom>
          <a:noFill/>
        </p:spPr>
        <p:txBody>
          <a:bodyPr wrap="square">
            <a:spAutoFit/>
          </a:bodyPr>
          <a:lstStyle/>
          <a:p>
            <a:r>
              <a:rPr lang="en-US" sz="1200" i="1" dirty="0"/>
              <a:t>MGMT </a:t>
            </a:r>
          </a:p>
        </p:txBody>
      </p:sp>
    </p:spTree>
    <p:extLst>
      <p:ext uri="{BB962C8B-B14F-4D97-AF65-F5344CB8AC3E}">
        <p14:creationId xmlns:p14="http://schemas.microsoft.com/office/powerpoint/2010/main" val="318980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AEB3F-053C-C726-5C28-3FC135C1D75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50978-DAAA-176A-ED8B-D3A244A1318D}"/>
              </a:ext>
            </a:extLst>
          </p:cNvPr>
          <p:cNvSpPr>
            <a:spLocks noGrp="1"/>
          </p:cNvSpPr>
          <p:nvPr>
            <p:ph type="title"/>
          </p:nvPr>
        </p:nvSpPr>
        <p:spPr>
          <a:xfrm>
            <a:off x="487680" y="121922"/>
            <a:ext cx="11216640" cy="639763"/>
          </a:xfrm>
        </p:spPr>
        <p:txBody>
          <a:bodyPr anchor="ctr">
            <a:normAutofit/>
          </a:bodyPr>
          <a:lstStyle/>
          <a:p>
            <a:r>
              <a:rPr lang="en-US" dirty="0"/>
              <a:t>Future work</a:t>
            </a:r>
          </a:p>
        </p:txBody>
      </p:sp>
      <p:sp>
        <p:nvSpPr>
          <p:cNvPr id="2" name="Content Placeholder 2">
            <a:extLst>
              <a:ext uri="{FF2B5EF4-FFF2-40B4-BE49-F238E27FC236}">
                <a16:creationId xmlns:a16="http://schemas.microsoft.com/office/drawing/2014/main" id="{F42A163F-B5FE-3920-BE5C-11B41F3BEC89}"/>
              </a:ext>
            </a:extLst>
          </p:cNvPr>
          <p:cNvSpPr>
            <a:spLocks noGrp="1"/>
          </p:cNvSpPr>
          <p:nvPr>
            <p:ph sz="half" idx="1"/>
          </p:nvPr>
        </p:nvSpPr>
        <p:spPr>
          <a:xfrm>
            <a:off x="487680" y="1341120"/>
            <a:ext cx="11216640" cy="4876801"/>
          </a:xfrm>
        </p:spPr>
        <p:txBody>
          <a:bodyPr/>
          <a:lstStyle/>
          <a:p>
            <a:r>
              <a:rPr lang="en-US" b="0" dirty="0"/>
              <a:t>Genome wide association study and pathway analysis with different models for calf health traits (calf livability, diarrhea, and respiratory illnesses)</a:t>
            </a:r>
          </a:p>
          <a:p>
            <a:endParaRPr lang="en-US" sz="3200" b="0" dirty="0"/>
          </a:p>
          <a:p>
            <a:pPr marL="342900" indent="-342900"/>
            <a:r>
              <a:rPr lang="en-US" b="0" dirty="0"/>
              <a:t>Collection and continuous data flow</a:t>
            </a:r>
          </a:p>
          <a:p>
            <a:pPr marL="342900" indent="-342900"/>
            <a:endParaRPr lang="en-US" b="0" dirty="0"/>
          </a:p>
          <a:p>
            <a:r>
              <a:rPr lang="en-US" sz="3200" b="0" dirty="0"/>
              <a:t>Accurate recordings of phenotypes and improved models</a:t>
            </a:r>
          </a:p>
          <a:p>
            <a:endParaRPr lang="en-US" sz="3200" b="0" dirty="0"/>
          </a:p>
          <a:p>
            <a:endParaRPr lang="en-US" sz="3200" b="0" baseline="30000" dirty="0"/>
          </a:p>
        </p:txBody>
      </p:sp>
    </p:spTree>
    <p:extLst>
      <p:ext uri="{BB962C8B-B14F-4D97-AF65-F5344CB8AC3E}">
        <p14:creationId xmlns:p14="http://schemas.microsoft.com/office/powerpoint/2010/main" val="1880526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A31D1-6AAD-6699-7FCA-3806B899E21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CA51206-6235-E466-8CDE-16415D239638}"/>
              </a:ext>
            </a:extLst>
          </p:cNvPr>
          <p:cNvSpPr>
            <a:spLocks noGrp="1"/>
          </p:cNvSpPr>
          <p:nvPr>
            <p:ph type="title"/>
          </p:nvPr>
        </p:nvSpPr>
        <p:spPr>
          <a:xfrm>
            <a:off x="487680" y="121922"/>
            <a:ext cx="11216640" cy="639763"/>
          </a:xfrm>
        </p:spPr>
        <p:txBody>
          <a:bodyPr anchor="ctr">
            <a:normAutofit/>
          </a:bodyPr>
          <a:lstStyle/>
          <a:p>
            <a:r>
              <a:rPr lang="en-US" dirty="0"/>
              <a:t>Conclusions</a:t>
            </a:r>
          </a:p>
        </p:txBody>
      </p:sp>
      <p:sp>
        <p:nvSpPr>
          <p:cNvPr id="9" name="Content Placeholder 2">
            <a:extLst>
              <a:ext uri="{FF2B5EF4-FFF2-40B4-BE49-F238E27FC236}">
                <a16:creationId xmlns:a16="http://schemas.microsoft.com/office/drawing/2014/main" id="{D1D6757A-FA9E-6FBA-F7F1-343ED7DB4723}"/>
              </a:ext>
            </a:extLst>
          </p:cNvPr>
          <p:cNvSpPr>
            <a:spLocks noGrp="1"/>
          </p:cNvSpPr>
          <p:nvPr>
            <p:ph sz="half" idx="1"/>
          </p:nvPr>
        </p:nvSpPr>
        <p:spPr>
          <a:xfrm>
            <a:off x="487680" y="1341120"/>
            <a:ext cx="11216640" cy="4876801"/>
          </a:xfrm>
        </p:spPr>
        <p:txBody>
          <a:bodyPr/>
          <a:lstStyle/>
          <a:p>
            <a:pPr indent="-304792">
              <a:lnSpc>
                <a:spcPts val="3067"/>
              </a:lnSpc>
              <a:spcAft>
                <a:spcPts val="400"/>
              </a:spcAft>
            </a:pPr>
            <a:r>
              <a:rPr lang="en-US" b="0" dirty="0"/>
              <a:t>National genetic evaluation system will provide dairy farmers with powerful tools to enhance calf health through selective breeding</a:t>
            </a:r>
          </a:p>
          <a:p>
            <a:pPr marL="304792" indent="-304792">
              <a:lnSpc>
                <a:spcPts val="3067"/>
              </a:lnSpc>
              <a:spcAft>
                <a:spcPts val="400"/>
              </a:spcAft>
            </a:pPr>
            <a:endParaRPr lang="en-US" b="0" dirty="0"/>
          </a:p>
          <a:p>
            <a:pPr marL="304792" indent="-304792">
              <a:lnSpc>
                <a:spcPts val="3067"/>
              </a:lnSpc>
              <a:spcAft>
                <a:spcPts val="400"/>
              </a:spcAft>
            </a:pPr>
            <a:r>
              <a:rPr lang="en-US" b="0" dirty="0"/>
              <a:t>More precise and detailed recordings on calf health data will result in increased reliabilities</a:t>
            </a:r>
          </a:p>
          <a:p>
            <a:pPr marL="0" indent="0">
              <a:lnSpc>
                <a:spcPts val="3067"/>
              </a:lnSpc>
              <a:spcAft>
                <a:spcPts val="400"/>
              </a:spcAft>
              <a:buNone/>
            </a:pPr>
            <a:endParaRPr lang="en-US" b="0" dirty="0"/>
          </a:p>
          <a:p>
            <a:pPr marL="304792" indent="-304792">
              <a:lnSpc>
                <a:spcPts val="3067"/>
              </a:lnSpc>
              <a:spcAft>
                <a:spcPts val="400"/>
              </a:spcAft>
            </a:pPr>
            <a:r>
              <a:rPr lang="en-US" b="0" dirty="0"/>
              <a:t>Continuous flow of data is necessary</a:t>
            </a:r>
          </a:p>
          <a:p>
            <a:pPr marL="0" indent="0">
              <a:lnSpc>
                <a:spcPts val="3067"/>
              </a:lnSpc>
              <a:spcAft>
                <a:spcPts val="400"/>
              </a:spcAft>
              <a:buNone/>
            </a:pPr>
            <a:endParaRPr lang="en-US" b="0" dirty="0"/>
          </a:p>
          <a:p>
            <a:pPr indent="-304792">
              <a:lnSpc>
                <a:spcPts val="3067"/>
              </a:lnSpc>
              <a:spcAft>
                <a:spcPts val="400"/>
              </a:spcAft>
            </a:pPr>
            <a:r>
              <a:rPr lang="en-US" b="0" dirty="0"/>
              <a:t> Selection of healthy calf will result in profitability and sustainability of herds</a:t>
            </a:r>
          </a:p>
          <a:p>
            <a:endParaRPr lang="en-US" b="0" dirty="0"/>
          </a:p>
        </p:txBody>
      </p:sp>
    </p:spTree>
    <p:extLst>
      <p:ext uri="{BB962C8B-B14F-4D97-AF65-F5344CB8AC3E}">
        <p14:creationId xmlns:p14="http://schemas.microsoft.com/office/powerpoint/2010/main" val="38838689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2"/>
          <p:cNvSpPr>
            <a:spLocks noGrp="1"/>
          </p:cNvSpPr>
          <p:nvPr>
            <p:ph type="title"/>
          </p:nvPr>
        </p:nvSpPr>
        <p:spPr/>
        <p:txBody>
          <a:bodyPr/>
          <a:lstStyle/>
          <a:p>
            <a:r>
              <a:rPr lang="en-US" dirty="0">
                <a:solidFill>
                  <a:srgbClr val="FFFF00"/>
                </a:solidFill>
              </a:rPr>
              <a:t>Acknowledgments</a:t>
            </a:r>
            <a:r>
              <a:rPr lang="en-US" sz="3600" dirty="0"/>
              <a:t> </a:t>
            </a:r>
            <a:r>
              <a:rPr lang="en-US" dirty="0">
                <a:solidFill>
                  <a:srgbClr val="FFFF00"/>
                </a:solidFill>
              </a:rPr>
              <a:t>&amp; disclaimers</a:t>
            </a:r>
          </a:p>
        </p:txBody>
      </p:sp>
      <p:sp>
        <p:nvSpPr>
          <p:cNvPr id="2" name="Content Placeholder 1"/>
          <p:cNvSpPr>
            <a:spLocks noGrp="1"/>
          </p:cNvSpPr>
          <p:nvPr>
            <p:ph sz="half" idx="1"/>
          </p:nvPr>
        </p:nvSpPr>
        <p:spPr/>
        <p:txBody>
          <a:bodyPr/>
          <a:lstStyle/>
          <a:p>
            <a:pPr marL="306910" indent="-306910">
              <a:lnSpc>
                <a:spcPts val="2667"/>
              </a:lnSpc>
              <a:spcAft>
                <a:spcPts val="2800"/>
              </a:spcAft>
            </a:pPr>
            <a:r>
              <a:rPr lang="en-US" sz="2800" b="0" dirty="0"/>
              <a:t>USDA-ARS project 8042-31000-113-00-D, “Improving Dairy Animals by Increasing Accuracy of Genomic Prediction, Evaluating New Traits, and Redefining Selection Goals” </a:t>
            </a:r>
          </a:p>
          <a:p>
            <a:pPr marL="306910" indent="-306910">
              <a:lnSpc>
                <a:spcPts val="2667"/>
              </a:lnSpc>
              <a:spcAft>
                <a:spcPts val="2800"/>
              </a:spcAft>
            </a:pPr>
            <a:r>
              <a:rPr lang="en-US" sz="2800" b="0" dirty="0">
                <a:solidFill>
                  <a:srgbClr val="000000"/>
                </a:solidFill>
              </a:rPr>
              <a:t>CDCB and its </a:t>
            </a:r>
            <a:r>
              <a:rPr lang="en-US" sz="2800" b="0" dirty="0"/>
              <a:t>suppliers of data</a:t>
            </a:r>
            <a:endParaRPr lang="en-US" sz="2800" b="0" dirty="0">
              <a:solidFill>
                <a:srgbClr val="00523C"/>
              </a:solidFill>
            </a:endParaRPr>
          </a:p>
          <a:p>
            <a:pPr marL="306910" indent="-306910">
              <a:lnSpc>
                <a:spcPts val="2667"/>
              </a:lnSpc>
              <a:spcAft>
                <a:spcPts val="2800"/>
              </a:spcAft>
            </a:pPr>
            <a:r>
              <a:rPr lang="en-US" sz="2800" b="0" dirty="0"/>
              <a:t>Mention of trade names or commercial products in this presentation is solely for the purpose of providing specific information and does not imply recommendation or endorsement by USDA</a:t>
            </a:r>
          </a:p>
          <a:p>
            <a:pPr>
              <a:lnSpc>
                <a:spcPts val="2667"/>
              </a:lnSpc>
              <a:spcAft>
                <a:spcPts val="2800"/>
              </a:spcAft>
            </a:pPr>
            <a:endParaRPr lang="en-US" sz="2533" dirty="0">
              <a:solidFill>
                <a:srgbClr val="00563F"/>
              </a:solidFill>
            </a:endParaRPr>
          </a:p>
          <a:p>
            <a:pPr>
              <a:lnSpc>
                <a:spcPts val="2667"/>
              </a:lnSpc>
              <a:spcAft>
                <a:spcPts val="2800"/>
              </a:spcAft>
            </a:pPr>
            <a:endParaRPr lang="en-US" sz="2533" dirty="0"/>
          </a:p>
          <a:p>
            <a:pPr>
              <a:lnSpc>
                <a:spcPts val="2667"/>
              </a:lnSpc>
              <a:spcAft>
                <a:spcPts val="2800"/>
              </a:spcAft>
            </a:pPr>
            <a:endParaRPr lang="en-US" sz="2533" dirty="0"/>
          </a:p>
          <a:p>
            <a:pPr>
              <a:lnSpc>
                <a:spcPts val="2667"/>
              </a:lnSpc>
              <a:spcAft>
                <a:spcPts val="2800"/>
              </a:spcAft>
            </a:pPr>
            <a:endParaRPr lang="en-US" sz="2533" dirty="0"/>
          </a:p>
          <a:p>
            <a:pPr>
              <a:lnSpc>
                <a:spcPts val="2667"/>
              </a:lnSpc>
              <a:spcAft>
                <a:spcPts val="2800"/>
              </a:spcAft>
            </a:pPr>
            <a:endParaRPr lang="en-US" sz="2533" dirty="0"/>
          </a:p>
        </p:txBody>
      </p:sp>
    </p:spTree>
    <p:extLst>
      <p:ext uri="{BB962C8B-B14F-4D97-AF65-F5344CB8AC3E}">
        <p14:creationId xmlns:p14="http://schemas.microsoft.com/office/powerpoint/2010/main" val="16812858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077B80-3574-9261-6F5D-795468D07D00}"/>
              </a:ext>
            </a:extLst>
          </p:cNvPr>
          <p:cNvSpPr>
            <a:spLocks noGrp="1"/>
          </p:cNvSpPr>
          <p:nvPr>
            <p:ph type="title"/>
          </p:nvPr>
        </p:nvSpPr>
        <p:spPr/>
        <p:txBody>
          <a:bodyPr/>
          <a:lstStyle/>
          <a:p>
            <a:r>
              <a:rPr lang="en-US" dirty="0"/>
              <a:t>Background</a:t>
            </a:r>
          </a:p>
        </p:txBody>
      </p:sp>
      <p:sp>
        <p:nvSpPr>
          <p:cNvPr id="5" name="Content Placeholder 4">
            <a:extLst>
              <a:ext uri="{FF2B5EF4-FFF2-40B4-BE49-F238E27FC236}">
                <a16:creationId xmlns:a16="http://schemas.microsoft.com/office/drawing/2014/main" id="{A6B98AA6-F6C3-A17D-14CE-17DBDD2F01D6}"/>
              </a:ext>
            </a:extLst>
          </p:cNvPr>
          <p:cNvSpPr>
            <a:spLocks noGrp="1"/>
          </p:cNvSpPr>
          <p:nvPr>
            <p:ph sz="half" idx="1"/>
          </p:nvPr>
        </p:nvSpPr>
        <p:spPr/>
        <p:txBody>
          <a:bodyPr>
            <a:normAutofit fontScale="85000" lnSpcReduction="10000"/>
          </a:bodyPr>
          <a:lstStyle/>
          <a:p>
            <a:r>
              <a:rPr lang="en-US" b="0" dirty="0"/>
              <a:t>Calf health is a critical factor in the sustainability and profitability of dairy farming</a:t>
            </a:r>
          </a:p>
          <a:p>
            <a:r>
              <a:rPr lang="en-US" b="0" dirty="0"/>
              <a:t>75% of </a:t>
            </a:r>
            <a:r>
              <a:rPr lang="en-US" b="0" dirty="0" err="1"/>
              <a:t>preweaned</a:t>
            </a:r>
            <a:r>
              <a:rPr lang="en-US" b="0" dirty="0"/>
              <a:t> calf mortality is due to diarrhea (53-56%) and respiratory disease (21-23%) </a:t>
            </a:r>
          </a:p>
          <a:p>
            <a:r>
              <a:rPr lang="en-US" b="0" dirty="0"/>
              <a:t>In postweaning mortality, respiratory disease accounts for 50% of cases </a:t>
            </a:r>
          </a:p>
          <a:p>
            <a:r>
              <a:rPr lang="en-US" b="0" dirty="0"/>
              <a:t>No US national evaluation of calf health/disease traits, only </a:t>
            </a:r>
            <a:r>
              <a:rPr lang="en-US" b="0" dirty="0">
                <a:solidFill>
                  <a:srgbClr val="00B050"/>
                </a:solidFill>
              </a:rPr>
              <a:t>heifer livability</a:t>
            </a:r>
          </a:p>
          <a:p>
            <a:r>
              <a:rPr lang="en-US" b="0" dirty="0"/>
              <a:t>Low heritability (0.02 – 0.21) and lack of centralized records/reporting</a:t>
            </a:r>
          </a:p>
          <a:p>
            <a:r>
              <a:rPr lang="en-US" b="0" dirty="0"/>
              <a:t>Is there enough good quality data leading to national evaluation?</a:t>
            </a:r>
          </a:p>
          <a:p>
            <a:endParaRPr lang="en-US" dirty="0"/>
          </a:p>
        </p:txBody>
      </p:sp>
      <p:sp>
        <p:nvSpPr>
          <p:cNvPr id="2" name="TextBox 1">
            <a:extLst>
              <a:ext uri="{FF2B5EF4-FFF2-40B4-BE49-F238E27FC236}">
                <a16:creationId xmlns:a16="http://schemas.microsoft.com/office/drawing/2014/main" id="{45140B85-EA95-C0AE-A0D4-6945366ACDE6}"/>
              </a:ext>
            </a:extLst>
          </p:cNvPr>
          <p:cNvSpPr txBox="1"/>
          <p:nvPr/>
        </p:nvSpPr>
        <p:spPr>
          <a:xfrm>
            <a:off x="7734300" y="6064032"/>
            <a:ext cx="4330700" cy="307777"/>
          </a:xfrm>
          <a:prstGeom prst="rect">
            <a:avLst/>
          </a:prstGeom>
          <a:noFill/>
        </p:spPr>
        <p:txBody>
          <a:bodyPr wrap="square" rtlCol="0">
            <a:spAutoFit/>
          </a:bodyPr>
          <a:lstStyle/>
          <a:p>
            <a:r>
              <a:rPr lang="en-US" sz="1400" dirty="0"/>
              <a:t>Lynch et al., 2024; </a:t>
            </a:r>
            <a:r>
              <a:rPr lang="en-US" sz="1400" kern="0" dirty="0">
                <a:solidFill>
                  <a:srgbClr val="000000"/>
                </a:solidFill>
                <a:ea typeface="Times New Roman" panose="02020603050405020304" pitchFamily="18" charset="0"/>
              </a:rPr>
              <a:t>Gaddis et al., 2020; </a:t>
            </a:r>
            <a:r>
              <a:rPr lang="en-US" sz="1400" kern="0" dirty="0">
                <a:solidFill>
                  <a:srgbClr val="000000"/>
                </a:solidFill>
              </a:rPr>
              <a:t>Cole et al., 2008</a:t>
            </a:r>
            <a:endParaRPr lang="en-US" sz="1400" dirty="0"/>
          </a:p>
        </p:txBody>
      </p:sp>
    </p:spTree>
    <p:extLst>
      <p:ext uri="{BB962C8B-B14F-4D97-AF65-F5344CB8AC3E}">
        <p14:creationId xmlns:p14="http://schemas.microsoft.com/office/powerpoint/2010/main" val="2842380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7C81D-A4EA-8C2A-A542-C26AEC291F32}"/>
              </a:ext>
            </a:extLst>
          </p:cNvPr>
          <p:cNvSpPr>
            <a:spLocks noGrp="1"/>
          </p:cNvSpPr>
          <p:nvPr>
            <p:ph type="title"/>
          </p:nvPr>
        </p:nvSpPr>
        <p:spPr/>
        <p:txBody>
          <a:bodyPr/>
          <a:lstStyle/>
          <a:p>
            <a:r>
              <a:rPr lang="en-US" dirty="0"/>
              <a:t>Format 6 (health data)</a:t>
            </a:r>
          </a:p>
        </p:txBody>
      </p:sp>
      <p:sp>
        <p:nvSpPr>
          <p:cNvPr id="3" name="Content Placeholder 2">
            <a:extLst>
              <a:ext uri="{FF2B5EF4-FFF2-40B4-BE49-F238E27FC236}">
                <a16:creationId xmlns:a16="http://schemas.microsoft.com/office/drawing/2014/main" id="{5CE3631C-1CB6-0973-0E1A-D1B9A71351D6}"/>
              </a:ext>
            </a:extLst>
          </p:cNvPr>
          <p:cNvSpPr>
            <a:spLocks noGrp="1"/>
          </p:cNvSpPr>
          <p:nvPr>
            <p:ph sz="half" idx="1"/>
          </p:nvPr>
        </p:nvSpPr>
        <p:spPr>
          <a:xfrm>
            <a:off x="487680" y="1341120"/>
            <a:ext cx="7232873" cy="4876801"/>
          </a:xfrm>
        </p:spPr>
        <p:txBody>
          <a:bodyPr/>
          <a:lstStyle/>
          <a:p>
            <a:r>
              <a:rPr lang="en-US" b="0" dirty="0"/>
              <a:t>Developed in 2008, latest revision in 2017</a:t>
            </a:r>
          </a:p>
          <a:p>
            <a:r>
              <a:rPr lang="en-US" b="0" dirty="0"/>
              <a:t>Codes for 20 health traits and 4 management traits</a:t>
            </a:r>
          </a:p>
          <a:p>
            <a:r>
              <a:rPr lang="en-US" b="0" dirty="0"/>
              <a:t>6 </a:t>
            </a:r>
            <a:r>
              <a:rPr lang="en-US" b="0" dirty="0">
                <a:solidFill>
                  <a:srgbClr val="0070C0"/>
                </a:solidFill>
              </a:rPr>
              <a:t>cow health traits </a:t>
            </a:r>
            <a:r>
              <a:rPr lang="en-US" b="0" dirty="0"/>
              <a:t>US national evaluation from 2018 </a:t>
            </a:r>
          </a:p>
          <a:p>
            <a:pPr lvl="1"/>
            <a:r>
              <a:rPr lang="en-US" b="0" dirty="0"/>
              <a:t>DA, MFEV, KETO, MAST, METR, RETP</a:t>
            </a:r>
          </a:p>
          <a:p>
            <a:endParaRPr lang="en-US" dirty="0"/>
          </a:p>
          <a:p>
            <a:endParaRPr lang="en-US" dirty="0"/>
          </a:p>
          <a:p>
            <a:endParaRPr lang="en-US" dirty="0"/>
          </a:p>
        </p:txBody>
      </p:sp>
      <p:pic>
        <p:nvPicPr>
          <p:cNvPr id="6" name="Picture 5">
            <a:extLst>
              <a:ext uri="{FF2B5EF4-FFF2-40B4-BE49-F238E27FC236}">
                <a16:creationId xmlns:a16="http://schemas.microsoft.com/office/drawing/2014/main" id="{163CB85B-59DF-308A-9C10-F10CBA16226A}"/>
              </a:ext>
            </a:extLst>
          </p:cNvPr>
          <p:cNvPicPr>
            <a:picLocks noChangeAspect="1"/>
          </p:cNvPicPr>
          <p:nvPr/>
        </p:nvPicPr>
        <p:blipFill>
          <a:blip r:embed="rId3"/>
          <a:stretch>
            <a:fillRect/>
          </a:stretch>
        </p:blipFill>
        <p:spPr>
          <a:xfrm>
            <a:off x="7720553" y="948703"/>
            <a:ext cx="3143963" cy="5404941"/>
          </a:xfrm>
          <a:prstGeom prst="rect">
            <a:avLst/>
          </a:prstGeom>
        </p:spPr>
      </p:pic>
      <p:sp>
        <p:nvSpPr>
          <p:cNvPr id="5" name="TextBox 4">
            <a:extLst>
              <a:ext uri="{FF2B5EF4-FFF2-40B4-BE49-F238E27FC236}">
                <a16:creationId xmlns:a16="http://schemas.microsoft.com/office/drawing/2014/main" id="{3EFF4099-50C6-2681-8782-380750FC5988}"/>
              </a:ext>
            </a:extLst>
          </p:cNvPr>
          <p:cNvSpPr txBox="1"/>
          <p:nvPr/>
        </p:nvSpPr>
        <p:spPr>
          <a:xfrm>
            <a:off x="7006534" y="6294441"/>
            <a:ext cx="4572000" cy="246221"/>
          </a:xfrm>
          <a:prstGeom prst="rect">
            <a:avLst/>
          </a:prstGeom>
          <a:noFill/>
        </p:spPr>
        <p:txBody>
          <a:bodyPr wrap="square">
            <a:spAutoFit/>
          </a:bodyPr>
          <a:lstStyle/>
          <a:p>
            <a:r>
              <a:rPr lang="en-US" sz="1000" dirty="0">
                <a:solidFill>
                  <a:schemeClr val="tx2">
                    <a:lumMod val="50000"/>
                    <a:lumOff val="50000"/>
                  </a:schemeClr>
                </a:solidFill>
              </a:rPr>
              <a:t>https://redmine.uscdcb.com/projects/cdcb-customer-service/wiki/Format_6#</a:t>
            </a:r>
          </a:p>
        </p:txBody>
      </p:sp>
      <p:cxnSp>
        <p:nvCxnSpPr>
          <p:cNvPr id="7" name="Straight Arrow Connector 6">
            <a:extLst>
              <a:ext uri="{FF2B5EF4-FFF2-40B4-BE49-F238E27FC236}">
                <a16:creationId xmlns:a16="http://schemas.microsoft.com/office/drawing/2014/main" id="{70257F0B-4FE9-3D15-B75A-0BCC89690511}"/>
              </a:ext>
            </a:extLst>
          </p:cNvPr>
          <p:cNvCxnSpPr/>
          <p:nvPr/>
        </p:nvCxnSpPr>
        <p:spPr>
          <a:xfrm flipH="1">
            <a:off x="10789920" y="1607419"/>
            <a:ext cx="462013"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8" name="Straight Arrow Connector 7">
            <a:extLst>
              <a:ext uri="{FF2B5EF4-FFF2-40B4-BE49-F238E27FC236}">
                <a16:creationId xmlns:a16="http://schemas.microsoft.com/office/drawing/2014/main" id="{36AB34DA-D06F-5363-1F43-83BD16288155}"/>
              </a:ext>
            </a:extLst>
          </p:cNvPr>
          <p:cNvCxnSpPr/>
          <p:nvPr/>
        </p:nvCxnSpPr>
        <p:spPr>
          <a:xfrm flipH="1">
            <a:off x="10789920" y="4195011"/>
            <a:ext cx="462013"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3936462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737CF-2361-349B-827F-6DB351F12CA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544820F-C516-C038-4C1D-DB1957741FD3}"/>
              </a:ext>
            </a:extLst>
          </p:cNvPr>
          <p:cNvSpPr>
            <a:spLocks noGrp="1"/>
          </p:cNvSpPr>
          <p:nvPr>
            <p:ph type="title"/>
          </p:nvPr>
        </p:nvSpPr>
        <p:spPr>
          <a:xfrm>
            <a:off x="487680" y="121922"/>
            <a:ext cx="11216640" cy="639763"/>
          </a:xfrm>
        </p:spPr>
        <p:txBody>
          <a:bodyPr anchor="ctr">
            <a:normAutofit/>
          </a:bodyPr>
          <a:lstStyle/>
          <a:p>
            <a:r>
              <a:rPr lang="en-US" dirty="0"/>
              <a:t>Objectives</a:t>
            </a:r>
          </a:p>
        </p:txBody>
      </p:sp>
      <p:graphicFrame>
        <p:nvGraphicFramePr>
          <p:cNvPr id="7" name="Content Placeholder 4">
            <a:extLst>
              <a:ext uri="{FF2B5EF4-FFF2-40B4-BE49-F238E27FC236}">
                <a16:creationId xmlns:a16="http://schemas.microsoft.com/office/drawing/2014/main" id="{7ADFD17B-0C86-145D-CD1E-2E140A732196}"/>
              </a:ext>
            </a:extLst>
          </p:cNvPr>
          <p:cNvGraphicFramePr>
            <a:graphicFrameLocks noGrp="1"/>
          </p:cNvGraphicFramePr>
          <p:nvPr>
            <p:ph sz="half" idx="1"/>
            <p:extLst>
              <p:ext uri="{D42A27DB-BD31-4B8C-83A1-F6EECF244321}">
                <p14:modId xmlns:p14="http://schemas.microsoft.com/office/powerpoint/2010/main" val="824999294"/>
              </p:ext>
            </p:extLst>
          </p:nvPr>
        </p:nvGraphicFramePr>
        <p:xfrm>
          <a:off x="487680" y="990599"/>
          <a:ext cx="11216640" cy="4876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23422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E26A9-90D5-AC44-5CCE-C422CFF82545}"/>
              </a:ext>
            </a:extLst>
          </p:cNvPr>
          <p:cNvSpPr>
            <a:spLocks noGrp="1"/>
          </p:cNvSpPr>
          <p:nvPr>
            <p:ph type="title"/>
          </p:nvPr>
        </p:nvSpPr>
        <p:spPr/>
        <p:txBody>
          <a:bodyPr>
            <a:normAutofit/>
          </a:bodyPr>
          <a:lstStyle/>
          <a:p>
            <a:r>
              <a:rPr lang="en-US" sz="3200" dirty="0"/>
              <a:t>Data extraction: calf health events distribution (2013-2024)</a:t>
            </a:r>
          </a:p>
        </p:txBody>
      </p:sp>
      <p:pic>
        <p:nvPicPr>
          <p:cNvPr id="3" name="Picture 2">
            <a:extLst>
              <a:ext uri="{FF2B5EF4-FFF2-40B4-BE49-F238E27FC236}">
                <a16:creationId xmlns:a16="http://schemas.microsoft.com/office/drawing/2014/main" id="{FE86171C-F6BA-DECE-66A5-47794341EC75}"/>
              </a:ext>
            </a:extLst>
          </p:cNvPr>
          <p:cNvPicPr>
            <a:picLocks noChangeAspect="1"/>
          </p:cNvPicPr>
          <p:nvPr/>
        </p:nvPicPr>
        <p:blipFill rotWithShape="1">
          <a:blip r:embed="rId3"/>
          <a:srcRect t="8485"/>
          <a:stretch/>
        </p:blipFill>
        <p:spPr>
          <a:xfrm>
            <a:off x="653286" y="2066610"/>
            <a:ext cx="5574756" cy="3532912"/>
          </a:xfrm>
          <a:prstGeom prst="rect">
            <a:avLst/>
          </a:prstGeom>
        </p:spPr>
      </p:pic>
      <p:grpSp>
        <p:nvGrpSpPr>
          <p:cNvPr id="7" name="Group 6">
            <a:extLst>
              <a:ext uri="{FF2B5EF4-FFF2-40B4-BE49-F238E27FC236}">
                <a16:creationId xmlns:a16="http://schemas.microsoft.com/office/drawing/2014/main" id="{CAA042FA-DFA0-2FE8-4512-15DAE52AB7E5}"/>
              </a:ext>
            </a:extLst>
          </p:cNvPr>
          <p:cNvGrpSpPr/>
          <p:nvPr/>
        </p:nvGrpSpPr>
        <p:grpSpPr>
          <a:xfrm>
            <a:off x="838200" y="2678976"/>
            <a:ext cx="972845" cy="261610"/>
            <a:chOff x="838200" y="2670099"/>
            <a:chExt cx="972845" cy="261610"/>
          </a:xfrm>
        </p:grpSpPr>
        <p:sp>
          <p:nvSpPr>
            <p:cNvPr id="5" name="TextBox 4">
              <a:extLst>
                <a:ext uri="{FF2B5EF4-FFF2-40B4-BE49-F238E27FC236}">
                  <a16:creationId xmlns:a16="http://schemas.microsoft.com/office/drawing/2014/main" id="{C61A89AC-1CC7-F4F9-6EFE-6F7EDF912E5C}"/>
                </a:ext>
              </a:extLst>
            </p:cNvPr>
            <p:cNvSpPr txBox="1"/>
            <p:nvPr/>
          </p:nvSpPr>
          <p:spPr>
            <a:xfrm>
              <a:off x="1020932" y="2670099"/>
              <a:ext cx="790113" cy="261610"/>
            </a:xfrm>
            <a:prstGeom prst="rect">
              <a:avLst/>
            </a:prstGeom>
            <a:noFill/>
          </p:spPr>
          <p:txBody>
            <a:bodyPr wrap="square" rtlCol="0">
              <a:spAutoFit/>
            </a:bodyPr>
            <a:lstStyle/>
            <a:p>
              <a:r>
                <a:rPr lang="en-US" sz="1100" dirty="0"/>
                <a:t>All breeds</a:t>
              </a:r>
            </a:p>
          </p:txBody>
        </p:sp>
        <p:sp>
          <p:nvSpPr>
            <p:cNvPr id="6" name="TextBox 5">
              <a:extLst>
                <a:ext uri="{FF2B5EF4-FFF2-40B4-BE49-F238E27FC236}">
                  <a16:creationId xmlns:a16="http://schemas.microsoft.com/office/drawing/2014/main" id="{2C61D2F3-6E0D-C0A2-D1A1-5C439BA055BD}"/>
                </a:ext>
              </a:extLst>
            </p:cNvPr>
            <p:cNvSpPr txBox="1"/>
            <p:nvPr/>
          </p:nvSpPr>
          <p:spPr>
            <a:xfrm>
              <a:off x="838200" y="2734322"/>
              <a:ext cx="182732" cy="133165"/>
            </a:xfrm>
            <a:prstGeom prst="rect">
              <a:avLst/>
            </a:prstGeom>
            <a:solidFill>
              <a:schemeClr val="tx1">
                <a:lumMod val="75000"/>
                <a:lumOff val="25000"/>
              </a:schemeClr>
            </a:solidFill>
          </p:spPr>
          <p:txBody>
            <a:bodyPr wrap="square" rtlCol="0">
              <a:spAutoFit/>
            </a:bodyPr>
            <a:lstStyle/>
            <a:p>
              <a:endParaRPr lang="en-US" dirty="0"/>
            </a:p>
          </p:txBody>
        </p:sp>
      </p:grpSp>
      <p:pic>
        <p:nvPicPr>
          <p:cNvPr id="21" name="Picture 20">
            <a:extLst>
              <a:ext uri="{FF2B5EF4-FFF2-40B4-BE49-F238E27FC236}">
                <a16:creationId xmlns:a16="http://schemas.microsoft.com/office/drawing/2014/main" id="{A926651F-E651-87E7-157F-F8BD9A79CE02}"/>
              </a:ext>
            </a:extLst>
          </p:cNvPr>
          <p:cNvPicPr>
            <a:picLocks noChangeAspect="1"/>
          </p:cNvPicPr>
          <p:nvPr/>
        </p:nvPicPr>
        <p:blipFill>
          <a:blip r:embed="rId4"/>
          <a:stretch>
            <a:fillRect/>
          </a:stretch>
        </p:blipFill>
        <p:spPr>
          <a:xfrm>
            <a:off x="6903252" y="2066610"/>
            <a:ext cx="4801068" cy="3400936"/>
          </a:xfrm>
          <a:prstGeom prst="rect">
            <a:avLst/>
          </a:prstGeom>
        </p:spPr>
      </p:pic>
    </p:spTree>
    <p:extLst>
      <p:ext uri="{BB962C8B-B14F-4D97-AF65-F5344CB8AC3E}">
        <p14:creationId xmlns:p14="http://schemas.microsoft.com/office/powerpoint/2010/main" val="5561506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318034-4935-3F3E-A9F3-4613C252B0C8}"/>
              </a:ext>
            </a:extLst>
          </p:cNvPr>
          <p:cNvSpPr>
            <a:spLocks noGrp="1"/>
          </p:cNvSpPr>
          <p:nvPr>
            <p:ph type="title"/>
          </p:nvPr>
        </p:nvSpPr>
        <p:spPr/>
        <p:txBody>
          <a:bodyPr/>
          <a:lstStyle/>
          <a:p>
            <a:r>
              <a:rPr lang="en-US" dirty="0"/>
              <a:t>Data quality control (edits)</a:t>
            </a:r>
          </a:p>
        </p:txBody>
      </p:sp>
      <p:sp>
        <p:nvSpPr>
          <p:cNvPr id="5" name="Content Placeholder 4">
            <a:extLst>
              <a:ext uri="{FF2B5EF4-FFF2-40B4-BE49-F238E27FC236}">
                <a16:creationId xmlns:a16="http://schemas.microsoft.com/office/drawing/2014/main" id="{E8BEC414-35AF-92BD-2F81-BD0AF8B4FC78}"/>
              </a:ext>
            </a:extLst>
          </p:cNvPr>
          <p:cNvSpPr>
            <a:spLocks noGrp="1"/>
          </p:cNvSpPr>
          <p:nvPr>
            <p:ph sz="half" idx="1"/>
          </p:nvPr>
        </p:nvSpPr>
        <p:spPr/>
        <p:txBody>
          <a:bodyPr/>
          <a:lstStyle/>
          <a:p>
            <a:r>
              <a:rPr lang="en-US" b="0" dirty="0"/>
              <a:t>Calves in the same herd-year (contemporaries) without the health event of interest were used as </a:t>
            </a:r>
            <a:r>
              <a:rPr lang="en-US" b="0" dirty="0">
                <a:solidFill>
                  <a:srgbClr val="00B050"/>
                </a:solidFill>
              </a:rPr>
              <a:t>healthy</a:t>
            </a:r>
            <a:r>
              <a:rPr lang="en-US" b="0" dirty="0"/>
              <a:t> animals </a:t>
            </a:r>
          </a:p>
          <a:p>
            <a:r>
              <a:rPr lang="en-US" b="0" dirty="0"/>
              <a:t>For each event, first incidence reported  is retained</a:t>
            </a:r>
          </a:p>
          <a:p>
            <a:r>
              <a:rPr lang="en-US" b="0" dirty="0"/>
              <a:t>Herd-year incidence minimum 1% and maximum  within 2 SD of mean</a:t>
            </a:r>
          </a:p>
          <a:p>
            <a:r>
              <a:rPr lang="en-US" b="0" dirty="0"/>
              <a:t>Pedigree data: animals with missing sire keys were removed</a:t>
            </a:r>
          </a:p>
          <a:p>
            <a:endParaRPr lang="en-US" dirty="0"/>
          </a:p>
          <a:p>
            <a:endParaRPr lang="en-US" dirty="0"/>
          </a:p>
        </p:txBody>
      </p:sp>
    </p:spTree>
    <p:extLst>
      <p:ext uri="{BB962C8B-B14F-4D97-AF65-F5344CB8AC3E}">
        <p14:creationId xmlns:p14="http://schemas.microsoft.com/office/powerpoint/2010/main" val="1628644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532FA-F609-1E5D-AEF4-7F1EE9644E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84809E-929E-E305-1E59-F385D88BE4BE}"/>
              </a:ext>
            </a:extLst>
          </p:cNvPr>
          <p:cNvSpPr>
            <a:spLocks noGrp="1"/>
          </p:cNvSpPr>
          <p:nvPr>
            <p:ph type="title"/>
          </p:nvPr>
        </p:nvSpPr>
        <p:spPr/>
        <p:txBody>
          <a:bodyPr>
            <a:normAutofit/>
          </a:bodyPr>
          <a:lstStyle/>
          <a:p>
            <a:r>
              <a:rPr lang="en-US" sz="3000" dirty="0"/>
              <a:t>Phenotypes and heritability estimates</a:t>
            </a:r>
          </a:p>
        </p:txBody>
      </p:sp>
      <p:sp>
        <p:nvSpPr>
          <p:cNvPr id="3" name="Content Placeholder 2">
            <a:extLst>
              <a:ext uri="{FF2B5EF4-FFF2-40B4-BE49-F238E27FC236}">
                <a16:creationId xmlns:a16="http://schemas.microsoft.com/office/drawing/2014/main" id="{73959E54-A39C-E9CD-9BCD-4066504FB75E}"/>
              </a:ext>
            </a:extLst>
          </p:cNvPr>
          <p:cNvSpPr>
            <a:spLocks noGrp="1"/>
          </p:cNvSpPr>
          <p:nvPr>
            <p:ph sz="half" idx="1"/>
          </p:nvPr>
        </p:nvSpPr>
        <p:spPr>
          <a:xfrm>
            <a:off x="487680" y="1341120"/>
            <a:ext cx="11216640" cy="5212080"/>
          </a:xfrm>
        </p:spPr>
        <p:txBody>
          <a:bodyPr/>
          <a:lstStyle/>
          <a:p>
            <a:r>
              <a:rPr lang="en-US" b="0" dirty="0"/>
              <a:t>Binary trait:</a:t>
            </a:r>
            <a:r>
              <a:rPr lang="en-US" dirty="0">
                <a:solidFill>
                  <a:srgbClr val="FF0000"/>
                </a:solidFill>
              </a:rPr>
              <a:t> 0 </a:t>
            </a:r>
            <a:r>
              <a:rPr lang="en-US" b="0" dirty="0"/>
              <a:t>(diseased) and </a:t>
            </a:r>
            <a:r>
              <a:rPr lang="en-US" dirty="0">
                <a:solidFill>
                  <a:srgbClr val="00B050"/>
                </a:solidFill>
              </a:rPr>
              <a:t>100</a:t>
            </a:r>
            <a:r>
              <a:rPr lang="en-US" b="0" dirty="0"/>
              <a:t> (healthy)</a:t>
            </a:r>
          </a:p>
          <a:p>
            <a:pPr lvl="1"/>
            <a:r>
              <a:rPr lang="en-US" b="0" dirty="0"/>
              <a:t>DIAR: 207,602 total (14.46% diseased) </a:t>
            </a:r>
          </a:p>
          <a:p>
            <a:pPr lvl="1"/>
            <a:r>
              <a:rPr lang="en-US" b="0" dirty="0"/>
              <a:t>RESP: 681,741 total (16.05% diseased)</a:t>
            </a:r>
          </a:p>
          <a:p>
            <a:r>
              <a:rPr lang="en-US" b="0" dirty="0"/>
              <a:t>Majority of data (&gt;97%) from HO (80.3%) and JE (17.2%) breeds </a:t>
            </a:r>
          </a:p>
          <a:p>
            <a:r>
              <a:rPr lang="en-US" b="0" dirty="0"/>
              <a:t>Higher incidence of both diarrhea and respiratory problems in JE as compared to HO</a:t>
            </a:r>
          </a:p>
          <a:p>
            <a:r>
              <a:rPr lang="en-US" b="0" dirty="0"/>
              <a:t>Heritability estimates (blupf90): </a:t>
            </a:r>
            <a:r>
              <a:rPr lang="en-US" b="0" dirty="0" err="1">
                <a:solidFill>
                  <a:srgbClr val="0070C0"/>
                </a:solidFill>
              </a:rPr>
              <a:t>diar</a:t>
            </a:r>
            <a:r>
              <a:rPr lang="en-US" b="0" dirty="0"/>
              <a:t> 0.026 and </a:t>
            </a:r>
            <a:r>
              <a:rPr lang="en-US" b="0" dirty="0">
                <a:solidFill>
                  <a:schemeClr val="accent2">
                    <a:lumMod val="75000"/>
                  </a:schemeClr>
                </a:solidFill>
              </a:rPr>
              <a:t>resp</a:t>
            </a:r>
            <a:r>
              <a:rPr lang="en-US" b="0" dirty="0"/>
              <a:t> 0.022</a:t>
            </a:r>
          </a:p>
          <a:p>
            <a:pPr marL="0" indent="0">
              <a:buNone/>
            </a:pPr>
            <a:endParaRPr lang="en-US" b="0" dirty="0"/>
          </a:p>
          <a:p>
            <a:pPr>
              <a:lnSpc>
                <a:spcPts val="3067"/>
              </a:lnSpc>
            </a:pPr>
            <a:endParaRPr lang="en-US" b="0" dirty="0"/>
          </a:p>
          <a:p>
            <a:endParaRPr lang="en-US" b="0" dirty="0"/>
          </a:p>
        </p:txBody>
      </p:sp>
      <p:sp>
        <p:nvSpPr>
          <p:cNvPr id="4" name="TextBox 3">
            <a:extLst>
              <a:ext uri="{FF2B5EF4-FFF2-40B4-BE49-F238E27FC236}">
                <a16:creationId xmlns:a16="http://schemas.microsoft.com/office/drawing/2014/main" id="{334C54AD-E161-127D-AD67-BDA4A8882326}"/>
              </a:ext>
            </a:extLst>
          </p:cNvPr>
          <p:cNvSpPr txBox="1"/>
          <p:nvPr/>
        </p:nvSpPr>
        <p:spPr>
          <a:xfrm>
            <a:off x="10218420" y="5915223"/>
            <a:ext cx="1485900" cy="307777"/>
          </a:xfrm>
          <a:prstGeom prst="rect">
            <a:avLst/>
          </a:prstGeom>
          <a:noFill/>
        </p:spPr>
        <p:txBody>
          <a:bodyPr wrap="square" rtlCol="0">
            <a:spAutoFit/>
          </a:bodyPr>
          <a:lstStyle/>
          <a:p>
            <a:r>
              <a:rPr lang="en-US" sz="1400" dirty="0"/>
              <a:t>Mistal et al., 2002</a:t>
            </a:r>
          </a:p>
        </p:txBody>
      </p:sp>
    </p:spTree>
    <p:extLst>
      <p:ext uri="{BB962C8B-B14F-4D97-AF65-F5344CB8AC3E}">
        <p14:creationId xmlns:p14="http://schemas.microsoft.com/office/powerpoint/2010/main" val="4205740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2CB19-4AFA-23E1-6515-F99C895ADA1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D89F2A8-20A8-9BB6-DDDC-F3B7312B5309}"/>
              </a:ext>
            </a:extLst>
          </p:cNvPr>
          <p:cNvSpPr>
            <a:spLocks noGrp="1"/>
          </p:cNvSpPr>
          <p:nvPr>
            <p:ph type="title"/>
          </p:nvPr>
        </p:nvSpPr>
        <p:spPr/>
        <p:txBody>
          <a:bodyPr/>
          <a:lstStyle/>
          <a:p>
            <a:r>
              <a:rPr lang="en-US" dirty="0"/>
              <a:t>Incidence by breed</a:t>
            </a:r>
          </a:p>
        </p:txBody>
      </p:sp>
      <p:pic>
        <p:nvPicPr>
          <p:cNvPr id="6" name="Picture 5">
            <a:extLst>
              <a:ext uri="{FF2B5EF4-FFF2-40B4-BE49-F238E27FC236}">
                <a16:creationId xmlns:a16="http://schemas.microsoft.com/office/drawing/2014/main" id="{DC82FA76-2E32-076B-7081-637B7879274F}"/>
              </a:ext>
            </a:extLst>
          </p:cNvPr>
          <p:cNvPicPr>
            <a:picLocks noChangeAspect="1"/>
          </p:cNvPicPr>
          <p:nvPr/>
        </p:nvPicPr>
        <p:blipFill>
          <a:blip r:embed="rId3"/>
          <a:srcRect t="5705"/>
          <a:stretch/>
        </p:blipFill>
        <p:spPr>
          <a:xfrm>
            <a:off x="6053791" y="1797665"/>
            <a:ext cx="5650530" cy="3178582"/>
          </a:xfrm>
          <a:prstGeom prst="rect">
            <a:avLst/>
          </a:prstGeom>
        </p:spPr>
      </p:pic>
      <p:pic>
        <p:nvPicPr>
          <p:cNvPr id="7" name="Picture 6">
            <a:extLst>
              <a:ext uri="{FF2B5EF4-FFF2-40B4-BE49-F238E27FC236}">
                <a16:creationId xmlns:a16="http://schemas.microsoft.com/office/drawing/2014/main" id="{0471D851-08F1-3F55-A696-204C5C18E526}"/>
              </a:ext>
            </a:extLst>
          </p:cNvPr>
          <p:cNvPicPr>
            <a:picLocks noChangeAspect="1"/>
          </p:cNvPicPr>
          <p:nvPr/>
        </p:nvPicPr>
        <p:blipFill>
          <a:blip r:embed="rId4"/>
          <a:srcRect t="6057"/>
          <a:stretch/>
        </p:blipFill>
        <p:spPr>
          <a:xfrm>
            <a:off x="580444" y="2001886"/>
            <a:ext cx="5344205" cy="2995049"/>
          </a:xfrm>
          <a:prstGeom prst="rect">
            <a:avLst/>
          </a:prstGeom>
        </p:spPr>
      </p:pic>
      <p:sp>
        <p:nvSpPr>
          <p:cNvPr id="8" name="TextBox 7">
            <a:extLst>
              <a:ext uri="{FF2B5EF4-FFF2-40B4-BE49-F238E27FC236}">
                <a16:creationId xmlns:a16="http://schemas.microsoft.com/office/drawing/2014/main" id="{542B5FF6-B0F1-AFF0-D91C-45A8681893C5}"/>
              </a:ext>
            </a:extLst>
          </p:cNvPr>
          <p:cNvSpPr txBox="1"/>
          <p:nvPr/>
        </p:nvSpPr>
        <p:spPr>
          <a:xfrm>
            <a:off x="2739285" y="4996935"/>
            <a:ext cx="775250" cy="369332"/>
          </a:xfrm>
          <a:prstGeom prst="rect">
            <a:avLst/>
          </a:prstGeom>
          <a:noFill/>
        </p:spPr>
        <p:txBody>
          <a:bodyPr wrap="square" rtlCol="0">
            <a:spAutoFit/>
          </a:bodyPr>
          <a:lstStyle/>
          <a:p>
            <a:r>
              <a:rPr lang="en-US" dirty="0"/>
              <a:t>DIAR</a:t>
            </a:r>
          </a:p>
        </p:txBody>
      </p:sp>
      <p:sp>
        <p:nvSpPr>
          <p:cNvPr id="9" name="TextBox 8">
            <a:extLst>
              <a:ext uri="{FF2B5EF4-FFF2-40B4-BE49-F238E27FC236}">
                <a16:creationId xmlns:a16="http://schemas.microsoft.com/office/drawing/2014/main" id="{A5BDAE40-2E16-AB33-F7F6-FB9FBE8DD28C}"/>
              </a:ext>
            </a:extLst>
          </p:cNvPr>
          <p:cNvSpPr txBox="1"/>
          <p:nvPr/>
        </p:nvSpPr>
        <p:spPr>
          <a:xfrm>
            <a:off x="8779019" y="4976247"/>
            <a:ext cx="775250" cy="369332"/>
          </a:xfrm>
          <a:prstGeom prst="rect">
            <a:avLst/>
          </a:prstGeom>
          <a:noFill/>
        </p:spPr>
        <p:txBody>
          <a:bodyPr wrap="square" rtlCol="0">
            <a:spAutoFit/>
          </a:bodyPr>
          <a:lstStyle/>
          <a:p>
            <a:r>
              <a:rPr lang="en-US" dirty="0"/>
              <a:t>RESP</a:t>
            </a:r>
          </a:p>
        </p:txBody>
      </p:sp>
    </p:spTree>
    <p:extLst>
      <p:ext uri="{BB962C8B-B14F-4D97-AF65-F5344CB8AC3E}">
        <p14:creationId xmlns:p14="http://schemas.microsoft.com/office/powerpoint/2010/main" val="509490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56091-1A3D-A82A-5920-C0CAF1C634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83D063-5F39-9F0B-ED19-7EA3EA57CF31}"/>
              </a:ext>
            </a:extLst>
          </p:cNvPr>
          <p:cNvSpPr>
            <a:spLocks noGrp="1"/>
          </p:cNvSpPr>
          <p:nvPr>
            <p:ph type="title"/>
          </p:nvPr>
        </p:nvSpPr>
        <p:spPr/>
        <p:txBody>
          <a:bodyPr>
            <a:normAutofit/>
          </a:bodyPr>
          <a:lstStyle/>
          <a:p>
            <a:r>
              <a:rPr lang="en-US" sz="3000" dirty="0"/>
              <a:t>Age distribution of diarrhea and respiratory events in HO and JE calves</a:t>
            </a:r>
          </a:p>
        </p:txBody>
      </p:sp>
      <p:sp>
        <p:nvSpPr>
          <p:cNvPr id="11" name="TextBox 10">
            <a:extLst>
              <a:ext uri="{FF2B5EF4-FFF2-40B4-BE49-F238E27FC236}">
                <a16:creationId xmlns:a16="http://schemas.microsoft.com/office/drawing/2014/main" id="{5ECD8FB3-387C-DD8B-F8A8-456B5BB5E90F}"/>
              </a:ext>
            </a:extLst>
          </p:cNvPr>
          <p:cNvSpPr txBox="1"/>
          <p:nvPr/>
        </p:nvSpPr>
        <p:spPr>
          <a:xfrm>
            <a:off x="2469545" y="5869078"/>
            <a:ext cx="1109708" cy="369332"/>
          </a:xfrm>
          <a:prstGeom prst="rect">
            <a:avLst/>
          </a:prstGeom>
          <a:noFill/>
        </p:spPr>
        <p:txBody>
          <a:bodyPr wrap="square" rtlCol="0">
            <a:spAutoFit/>
          </a:bodyPr>
          <a:lstStyle/>
          <a:p>
            <a:r>
              <a:rPr lang="en-US" dirty="0"/>
              <a:t>Diarrhea</a:t>
            </a:r>
          </a:p>
        </p:txBody>
      </p:sp>
      <p:sp>
        <p:nvSpPr>
          <p:cNvPr id="6" name="TextBox 5">
            <a:extLst>
              <a:ext uri="{FF2B5EF4-FFF2-40B4-BE49-F238E27FC236}">
                <a16:creationId xmlns:a16="http://schemas.microsoft.com/office/drawing/2014/main" id="{50469236-A1AA-9CD6-DC33-5EE362F9F95F}"/>
              </a:ext>
            </a:extLst>
          </p:cNvPr>
          <p:cNvSpPr txBox="1"/>
          <p:nvPr/>
        </p:nvSpPr>
        <p:spPr>
          <a:xfrm>
            <a:off x="7539630" y="5869078"/>
            <a:ext cx="2497539" cy="369332"/>
          </a:xfrm>
          <a:prstGeom prst="rect">
            <a:avLst/>
          </a:prstGeom>
          <a:noFill/>
        </p:spPr>
        <p:txBody>
          <a:bodyPr wrap="square" rtlCol="0">
            <a:spAutoFit/>
          </a:bodyPr>
          <a:lstStyle/>
          <a:p>
            <a:r>
              <a:rPr lang="en-US" dirty="0"/>
              <a:t>Respiratory problems</a:t>
            </a:r>
          </a:p>
        </p:txBody>
      </p:sp>
      <p:pic>
        <p:nvPicPr>
          <p:cNvPr id="9" name="Picture 8">
            <a:extLst>
              <a:ext uri="{FF2B5EF4-FFF2-40B4-BE49-F238E27FC236}">
                <a16:creationId xmlns:a16="http://schemas.microsoft.com/office/drawing/2014/main" id="{4C815AEE-5869-48A6-5EFE-5C7823123288}"/>
              </a:ext>
            </a:extLst>
          </p:cNvPr>
          <p:cNvPicPr>
            <a:picLocks noChangeAspect="1"/>
          </p:cNvPicPr>
          <p:nvPr/>
        </p:nvPicPr>
        <p:blipFill>
          <a:blip r:embed="rId3"/>
          <a:srcRect t="5761"/>
          <a:stretch/>
        </p:blipFill>
        <p:spPr>
          <a:xfrm>
            <a:off x="203200" y="1625323"/>
            <a:ext cx="5642398" cy="4124864"/>
          </a:xfrm>
          <a:prstGeom prst="rect">
            <a:avLst/>
          </a:prstGeom>
        </p:spPr>
      </p:pic>
      <p:pic>
        <p:nvPicPr>
          <p:cNvPr id="13" name="Picture 12">
            <a:extLst>
              <a:ext uri="{FF2B5EF4-FFF2-40B4-BE49-F238E27FC236}">
                <a16:creationId xmlns:a16="http://schemas.microsoft.com/office/drawing/2014/main" id="{FAABD2A9-46F9-460B-A278-B631244F39A8}"/>
              </a:ext>
            </a:extLst>
          </p:cNvPr>
          <p:cNvPicPr>
            <a:picLocks noChangeAspect="1"/>
          </p:cNvPicPr>
          <p:nvPr/>
        </p:nvPicPr>
        <p:blipFill>
          <a:blip r:embed="rId4"/>
          <a:srcRect t="7097" b="-1"/>
          <a:stretch/>
        </p:blipFill>
        <p:spPr>
          <a:xfrm>
            <a:off x="5981700" y="1793936"/>
            <a:ext cx="5613400" cy="3956251"/>
          </a:xfrm>
          <a:prstGeom prst="rect">
            <a:avLst/>
          </a:prstGeom>
        </p:spPr>
      </p:pic>
    </p:spTree>
    <p:extLst>
      <p:ext uri="{BB962C8B-B14F-4D97-AF65-F5344CB8AC3E}">
        <p14:creationId xmlns:p14="http://schemas.microsoft.com/office/powerpoint/2010/main" val="1976432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AIP-2017 16-9 Slide Master">
  <a:themeElements>
    <a:clrScheme name="Custom 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44270"/>
      </a:hlink>
      <a:folHlink>
        <a:srgbClr val="2442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4566</TotalTime>
  <Words>1864</Words>
  <Application>Microsoft Office PowerPoint</Application>
  <PresentationFormat>Widescreen</PresentationFormat>
  <Paragraphs>177</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Aptos</vt:lpstr>
      <vt:lpstr>Arial</vt:lpstr>
      <vt:lpstr>Calibri</vt:lpstr>
      <vt:lpstr>Symbol</vt:lpstr>
      <vt:lpstr>Times New Roman</vt:lpstr>
      <vt:lpstr>AIP-2017 16-9 Slide Master</vt:lpstr>
      <vt:lpstr>US Genetic Evaluation for New Calf Health Traits: Diarrhea and Respiratory Illnesses</vt:lpstr>
      <vt:lpstr>Background</vt:lpstr>
      <vt:lpstr>Format 6 (health data)</vt:lpstr>
      <vt:lpstr>Objectives</vt:lpstr>
      <vt:lpstr>Data extraction: calf health events distribution (2013-2024)</vt:lpstr>
      <vt:lpstr>Data quality control (edits)</vt:lpstr>
      <vt:lpstr>Phenotypes and heritability estimates</vt:lpstr>
      <vt:lpstr>Incidence by breed</vt:lpstr>
      <vt:lpstr>Age distribution of diarrhea and respiratory events in HO and JE calves</vt:lpstr>
      <vt:lpstr>Predicted transmitting abilities (PTAs)</vt:lpstr>
      <vt:lpstr>Predicted Transmitting Ability (PTA): genomic and pedigree</vt:lpstr>
      <vt:lpstr>Estimated genomic PTAs and reliabilities</vt:lpstr>
      <vt:lpstr>gPTA correlations with net merit traits</vt:lpstr>
      <vt:lpstr>Additive marker effects (HO): within genes</vt:lpstr>
      <vt:lpstr>Future work</vt:lpstr>
      <vt:lpstr>Conclusions</vt:lpstr>
      <vt:lpstr>Acknowledgments &amp; disclaimers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Neupane, Mahesh - ARS</dc:creator>
  <cp:lastModifiedBy>Neupane, Mahesh - ARS</cp:lastModifiedBy>
  <cp:revision>221</cp:revision>
  <dcterms:created xsi:type="dcterms:W3CDTF">2024-07-11T17:14:37Z</dcterms:created>
  <dcterms:modified xsi:type="dcterms:W3CDTF">2025-03-24T15:47:57Z</dcterms:modified>
</cp:coreProperties>
</file>