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8404800"/>
  <p:notesSz cx="9305925" cy="7019925"/>
  <p:defaultTextStyle>
    <a:defPPr>
      <a:defRPr lang="en-US"/>
    </a:defPPr>
    <a:lvl1pPr algn="l" rtl="0" fontAlgn="base">
      <a:spcBef>
        <a:spcPct val="0"/>
      </a:spcBef>
      <a:spcAft>
        <a:spcPct val="0"/>
      </a:spcAft>
      <a:defRPr sz="3200" kern="1200" baseline="30000">
        <a:solidFill>
          <a:schemeClr val="tx1"/>
        </a:solidFill>
        <a:latin typeface="Trebuchet MS" pitchFamily="34" charset="0"/>
        <a:ea typeface="+mn-ea"/>
        <a:cs typeface="+mn-cs"/>
      </a:defRPr>
    </a:lvl1pPr>
    <a:lvl2pPr marL="457200" algn="l" rtl="0" fontAlgn="base">
      <a:spcBef>
        <a:spcPct val="0"/>
      </a:spcBef>
      <a:spcAft>
        <a:spcPct val="0"/>
      </a:spcAft>
      <a:defRPr sz="3200" kern="1200" baseline="30000">
        <a:solidFill>
          <a:schemeClr val="tx1"/>
        </a:solidFill>
        <a:latin typeface="Trebuchet MS" pitchFamily="34" charset="0"/>
        <a:ea typeface="+mn-ea"/>
        <a:cs typeface="+mn-cs"/>
      </a:defRPr>
    </a:lvl2pPr>
    <a:lvl3pPr marL="914400" algn="l" rtl="0" fontAlgn="base">
      <a:spcBef>
        <a:spcPct val="0"/>
      </a:spcBef>
      <a:spcAft>
        <a:spcPct val="0"/>
      </a:spcAft>
      <a:defRPr sz="3200" kern="1200" baseline="30000">
        <a:solidFill>
          <a:schemeClr val="tx1"/>
        </a:solidFill>
        <a:latin typeface="Trebuchet MS" pitchFamily="34" charset="0"/>
        <a:ea typeface="+mn-ea"/>
        <a:cs typeface="+mn-cs"/>
      </a:defRPr>
    </a:lvl3pPr>
    <a:lvl4pPr marL="1371600" algn="l" rtl="0" fontAlgn="base">
      <a:spcBef>
        <a:spcPct val="0"/>
      </a:spcBef>
      <a:spcAft>
        <a:spcPct val="0"/>
      </a:spcAft>
      <a:defRPr sz="3200" kern="1200" baseline="30000">
        <a:solidFill>
          <a:schemeClr val="tx1"/>
        </a:solidFill>
        <a:latin typeface="Trebuchet MS" pitchFamily="34" charset="0"/>
        <a:ea typeface="+mn-ea"/>
        <a:cs typeface="+mn-cs"/>
      </a:defRPr>
    </a:lvl4pPr>
    <a:lvl5pPr marL="1828800" algn="l" rtl="0" fontAlgn="base">
      <a:spcBef>
        <a:spcPct val="0"/>
      </a:spcBef>
      <a:spcAft>
        <a:spcPct val="0"/>
      </a:spcAft>
      <a:defRPr sz="3200" kern="1200" baseline="30000">
        <a:solidFill>
          <a:schemeClr val="tx1"/>
        </a:solidFill>
        <a:latin typeface="Trebuchet MS" pitchFamily="34" charset="0"/>
        <a:ea typeface="+mn-ea"/>
        <a:cs typeface="+mn-cs"/>
      </a:defRPr>
    </a:lvl5pPr>
    <a:lvl6pPr marL="2286000" algn="l" defTabSz="914400" rtl="0" eaLnBrk="1" latinLnBrk="0" hangingPunct="1">
      <a:defRPr sz="3200" kern="1200" baseline="30000">
        <a:solidFill>
          <a:schemeClr val="tx1"/>
        </a:solidFill>
        <a:latin typeface="Trebuchet MS" pitchFamily="34" charset="0"/>
        <a:ea typeface="+mn-ea"/>
        <a:cs typeface="+mn-cs"/>
      </a:defRPr>
    </a:lvl6pPr>
    <a:lvl7pPr marL="2743200" algn="l" defTabSz="914400" rtl="0" eaLnBrk="1" latinLnBrk="0" hangingPunct="1">
      <a:defRPr sz="3200" kern="1200" baseline="30000">
        <a:solidFill>
          <a:schemeClr val="tx1"/>
        </a:solidFill>
        <a:latin typeface="Trebuchet MS" pitchFamily="34" charset="0"/>
        <a:ea typeface="+mn-ea"/>
        <a:cs typeface="+mn-cs"/>
      </a:defRPr>
    </a:lvl7pPr>
    <a:lvl8pPr marL="3200400" algn="l" defTabSz="914400" rtl="0" eaLnBrk="1" latinLnBrk="0" hangingPunct="1">
      <a:defRPr sz="3200" kern="1200" baseline="30000">
        <a:solidFill>
          <a:schemeClr val="tx1"/>
        </a:solidFill>
        <a:latin typeface="Trebuchet MS" pitchFamily="34" charset="0"/>
        <a:ea typeface="+mn-ea"/>
        <a:cs typeface="+mn-cs"/>
      </a:defRPr>
    </a:lvl8pPr>
    <a:lvl9pPr marL="3657600" algn="l" defTabSz="914400" rtl="0" eaLnBrk="1" latinLnBrk="0" hangingPunct="1">
      <a:defRPr sz="3200" kern="1200" baseline="30000">
        <a:solidFill>
          <a:schemeClr val="tx1"/>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Connor"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9933"/>
    <a:srgbClr val="0000FF"/>
    <a:srgbClr val="008000"/>
    <a:srgbClr val="00FFFF"/>
    <a:srgbClr val="990099"/>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346" autoAdjust="0"/>
    <p:restoredTop sz="99076" autoAdjust="0"/>
  </p:normalViewPr>
  <p:slideViewPr>
    <p:cSldViewPr>
      <p:cViewPr>
        <p:scale>
          <a:sx n="59" d="100"/>
          <a:sy n="59" d="100"/>
        </p:scale>
        <p:origin x="4160" y="1128"/>
      </p:cViewPr>
      <p:guideLst>
        <p:guide orient="horz" pos="11872"/>
        <p:guide orient="horz" pos="3752"/>
        <p:guide orient="horz" pos="4984"/>
        <p:guide orient="horz" pos="20048"/>
        <p:guide orient="horz" pos="23072"/>
        <p:guide pos="15936"/>
        <p:guide pos="576"/>
        <p:guide pos="8448"/>
        <p:guide pos="8064"/>
        <p:guide pos="16320"/>
        <p:guide pos="24192"/>
        <p:guide pos="23856"/>
        <p:guide pos="31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5" d="100"/>
          <a:sy n="115" d="100"/>
        </p:scale>
        <p:origin x="-2406" y="-96"/>
      </p:cViewPr>
      <p:guideLst>
        <p:guide orient="horz" pos="2211"/>
        <p:guide pos="2931"/>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030765" cy="351953"/>
          </a:xfrm>
          <a:prstGeom prst="rect">
            <a:avLst/>
          </a:prstGeom>
          <a:noFill/>
          <a:ln w="9525">
            <a:noFill/>
            <a:miter lim="800000"/>
            <a:headEnd/>
            <a:tailEnd/>
          </a:ln>
        </p:spPr>
        <p:txBody>
          <a:bodyPr vert="horz" wrap="square" lIns="93342" tIns="46670" rIns="93342" bIns="46670" numCol="1" anchor="t" anchorCtr="0" compatLnSpc="1">
            <a:prstTxWarp prst="textNoShape">
              <a:avLst/>
            </a:prstTxWarp>
          </a:bodyPr>
          <a:lstStyle>
            <a:lvl1pPr defTabSz="932695">
              <a:defRPr sz="1200" baseline="0"/>
            </a:lvl1pPr>
          </a:lstStyle>
          <a:p>
            <a:pPr>
              <a:defRPr/>
            </a:pPr>
            <a:endParaRPr lang="en-US" dirty="0"/>
          </a:p>
        </p:txBody>
      </p:sp>
      <p:sp>
        <p:nvSpPr>
          <p:cNvPr id="4099" name="Rectangle 1027"/>
          <p:cNvSpPr>
            <a:spLocks noGrp="1" noChangeArrowheads="1"/>
          </p:cNvSpPr>
          <p:nvPr>
            <p:ph type="dt" sz="quarter" idx="1"/>
          </p:nvPr>
        </p:nvSpPr>
        <p:spPr bwMode="auto">
          <a:xfrm>
            <a:off x="5275162" y="0"/>
            <a:ext cx="4030764" cy="351953"/>
          </a:xfrm>
          <a:prstGeom prst="rect">
            <a:avLst/>
          </a:prstGeom>
          <a:noFill/>
          <a:ln w="9525">
            <a:noFill/>
            <a:miter lim="800000"/>
            <a:headEnd/>
            <a:tailEnd/>
          </a:ln>
        </p:spPr>
        <p:txBody>
          <a:bodyPr vert="horz" wrap="square" lIns="93342" tIns="46670" rIns="93342" bIns="46670" numCol="1" anchor="t" anchorCtr="0" compatLnSpc="1">
            <a:prstTxWarp prst="textNoShape">
              <a:avLst/>
            </a:prstTxWarp>
          </a:bodyPr>
          <a:lstStyle>
            <a:lvl1pPr algn="r" defTabSz="932695">
              <a:defRPr sz="1200" baseline="0"/>
            </a:lvl1pPr>
          </a:lstStyle>
          <a:p>
            <a:pPr>
              <a:defRPr/>
            </a:pPr>
            <a:endParaRPr lang="en-US" dirty="0"/>
          </a:p>
        </p:txBody>
      </p:sp>
      <p:sp>
        <p:nvSpPr>
          <p:cNvPr id="4100" name="Rectangle 1028"/>
          <p:cNvSpPr>
            <a:spLocks noGrp="1" noChangeArrowheads="1"/>
          </p:cNvSpPr>
          <p:nvPr>
            <p:ph type="ftr" sz="quarter" idx="2"/>
          </p:nvPr>
        </p:nvSpPr>
        <p:spPr bwMode="auto">
          <a:xfrm>
            <a:off x="0" y="6667974"/>
            <a:ext cx="4030765" cy="351952"/>
          </a:xfrm>
          <a:prstGeom prst="rect">
            <a:avLst/>
          </a:prstGeom>
          <a:noFill/>
          <a:ln w="9525">
            <a:noFill/>
            <a:miter lim="800000"/>
            <a:headEnd/>
            <a:tailEnd/>
          </a:ln>
        </p:spPr>
        <p:txBody>
          <a:bodyPr vert="horz" wrap="square" lIns="93342" tIns="46670" rIns="93342" bIns="46670" numCol="1" anchor="b" anchorCtr="0" compatLnSpc="1">
            <a:prstTxWarp prst="textNoShape">
              <a:avLst/>
            </a:prstTxWarp>
          </a:bodyPr>
          <a:lstStyle>
            <a:lvl1pPr defTabSz="932695">
              <a:defRPr sz="1200" baseline="0"/>
            </a:lvl1pPr>
          </a:lstStyle>
          <a:p>
            <a:pPr>
              <a:defRPr/>
            </a:pPr>
            <a:endParaRPr lang="en-US" dirty="0"/>
          </a:p>
        </p:txBody>
      </p:sp>
      <p:sp>
        <p:nvSpPr>
          <p:cNvPr id="4101" name="Rectangle 1029"/>
          <p:cNvSpPr>
            <a:spLocks noGrp="1" noChangeArrowheads="1"/>
          </p:cNvSpPr>
          <p:nvPr>
            <p:ph type="sldNum" sz="quarter" idx="3"/>
          </p:nvPr>
        </p:nvSpPr>
        <p:spPr bwMode="auto">
          <a:xfrm>
            <a:off x="5275162" y="6667974"/>
            <a:ext cx="4030764" cy="351952"/>
          </a:xfrm>
          <a:prstGeom prst="rect">
            <a:avLst/>
          </a:prstGeom>
          <a:noFill/>
          <a:ln w="9525">
            <a:noFill/>
            <a:miter lim="800000"/>
            <a:headEnd/>
            <a:tailEnd/>
          </a:ln>
        </p:spPr>
        <p:txBody>
          <a:bodyPr vert="horz" wrap="square" lIns="93342" tIns="46670" rIns="93342" bIns="46670" numCol="1" anchor="b" anchorCtr="0" compatLnSpc="1">
            <a:prstTxWarp prst="textNoShape">
              <a:avLst/>
            </a:prstTxWarp>
          </a:bodyPr>
          <a:lstStyle>
            <a:lvl1pPr algn="r" defTabSz="932695">
              <a:defRPr sz="1200" baseline="0"/>
            </a:lvl1pPr>
          </a:lstStyle>
          <a:p>
            <a:pPr>
              <a:defRPr/>
            </a:pPr>
            <a:fld id="{A00384DA-4D28-459F-B46C-3C3C77663924}" type="slidenum">
              <a:rPr lang="en-US"/>
              <a:pPr>
                <a:defRPr/>
              </a:pPr>
              <a:t>‹#›</a:t>
            </a:fld>
            <a:endParaRPr lang="en-US" dirty="0"/>
          </a:p>
        </p:txBody>
      </p:sp>
    </p:spTree>
    <p:extLst>
      <p:ext uri="{BB962C8B-B14F-4D97-AF65-F5344CB8AC3E}">
        <p14:creationId xmlns:p14="http://schemas.microsoft.com/office/powerpoint/2010/main" val="6818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0500" y="0"/>
            <a:ext cx="4033838" cy="350838"/>
          </a:xfrm>
          <a:prstGeom prst="rect">
            <a:avLst/>
          </a:prstGeom>
        </p:spPr>
        <p:txBody>
          <a:bodyPr vert="horz" lIns="91440" tIns="45720" rIns="91440" bIns="45720" rtlCol="0"/>
          <a:lstStyle>
            <a:lvl1pPr algn="r">
              <a:defRPr sz="1200"/>
            </a:lvl1pPr>
          </a:lstStyle>
          <a:p>
            <a:fld id="{80C6B6B5-638C-47C4-94D1-ED6DCC3725C1}" type="datetimeFigureOut">
              <a:rPr lang="en-US" smtClean="0"/>
              <a:pPr/>
              <a:t>1/6/14</a:t>
            </a:fld>
            <a:endParaRPr lang="en-US"/>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3750"/>
            <a:ext cx="7445375" cy="3159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7500"/>
            <a:ext cx="4032250"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0500" y="6667500"/>
            <a:ext cx="4033838" cy="350838"/>
          </a:xfrm>
          <a:prstGeom prst="rect">
            <a:avLst/>
          </a:prstGeom>
        </p:spPr>
        <p:txBody>
          <a:bodyPr vert="horz" lIns="91440" tIns="45720" rIns="91440" bIns="45720" rtlCol="0" anchor="b"/>
          <a:lstStyle>
            <a:lvl1pPr algn="r">
              <a:defRPr sz="1200"/>
            </a:lvl1pPr>
          </a:lstStyle>
          <a:p>
            <a:fld id="{8AAE283D-B3FB-43C0-848D-88573A9EA518}" type="slidenum">
              <a:rPr lang="en-US" smtClean="0"/>
              <a:pPr/>
              <a:t>‹#›</a:t>
            </a:fld>
            <a:endParaRPr lang="en-US"/>
          </a:p>
        </p:txBody>
      </p:sp>
    </p:spTree>
    <p:extLst>
      <p:ext uri="{BB962C8B-B14F-4D97-AF65-F5344CB8AC3E}">
        <p14:creationId xmlns:p14="http://schemas.microsoft.com/office/powerpoint/2010/main" val="173482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11931121"/>
            <a:ext cx="43526075" cy="823065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1761979"/>
            <a:ext cx="35845750" cy="981604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639" y="1537229"/>
            <a:ext cx="46085125" cy="6400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60639" y="8960379"/>
            <a:ext cx="46085125" cy="2534576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537229"/>
            <a:ext cx="11520488" cy="3276891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9" y="1537229"/>
            <a:ext cx="34412237" cy="327689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9" y="1537229"/>
            <a:ext cx="46085125" cy="6400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560639" y="8960379"/>
            <a:ext cx="46085125" cy="253457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9012"/>
            <a:ext cx="43526075" cy="7626879"/>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7961"/>
            <a:ext cx="43526075" cy="84010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9" y="1537229"/>
            <a:ext cx="46085125" cy="6400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8960379"/>
            <a:ext cx="22966362" cy="2534576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1" y="8960379"/>
            <a:ext cx="22966363" cy="2534576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537229"/>
            <a:ext cx="46085125" cy="6400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597372"/>
            <a:ext cx="22625050" cy="358192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2179301"/>
            <a:ext cx="22625050" cy="221268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597372"/>
            <a:ext cx="22632988" cy="358192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2179301"/>
            <a:ext cx="22632988" cy="221268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639" y="1537229"/>
            <a:ext cx="46085125" cy="6400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29821"/>
            <a:ext cx="16846550" cy="6506369"/>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529821"/>
            <a:ext cx="28625800" cy="327763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8036190"/>
            <a:ext cx="16846550" cy="26269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6882991"/>
            <a:ext cx="30724475" cy="317447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3431912"/>
            <a:ext cx="30724475" cy="2304176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6" y="30057462"/>
            <a:ext cx="30724475" cy="45061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Text Box 8"/>
          <p:cNvSpPr txBox="1">
            <a:spLocks noChangeArrowheads="1"/>
          </p:cNvSpPr>
          <p:nvPr/>
        </p:nvSpPr>
        <p:spPr bwMode="auto">
          <a:xfrm>
            <a:off x="533400" y="381000"/>
            <a:ext cx="44729400" cy="4813626"/>
          </a:xfrm>
          <a:prstGeom prst="rect">
            <a:avLst/>
          </a:prstGeom>
          <a:noFill/>
          <a:ln w="9525">
            <a:noFill/>
            <a:miter lim="800000"/>
            <a:headEnd/>
            <a:tailEnd/>
          </a:ln>
          <a:effectLst/>
        </p:spPr>
        <p:txBody>
          <a:bodyPr wrap="square" lIns="0" tIns="0" rIns="0" bIns="0">
            <a:spAutoFit/>
          </a:bodyPr>
          <a:lstStyle/>
          <a:p>
            <a:pPr algn="ctr">
              <a:spcBef>
                <a:spcPct val="20000"/>
              </a:spcBef>
              <a:defRPr/>
            </a:pPr>
            <a:r>
              <a:rPr lang="en-US" sz="8800" b="1" baseline="0" dirty="0" smtClean="0"/>
              <a:t>Use of Genome-wide Association Mapping to Identify Chromosomal Regions Associated with Rectal Temperature During Heat Stress in Holstein Cattle</a:t>
            </a:r>
          </a:p>
          <a:p>
            <a:pPr algn="ctr">
              <a:spcBef>
                <a:spcPct val="20000"/>
              </a:spcBef>
              <a:defRPr/>
            </a:pPr>
            <a:r>
              <a:rPr lang="en-US" sz="4800" b="1" i="1" baseline="0" dirty="0" smtClean="0">
                <a:latin typeface="Arial" pitchFamily="34" charset="0"/>
                <a:cs typeface="Arial" pitchFamily="34" charset="0"/>
              </a:rPr>
              <a:t>John B. Cole</a:t>
            </a:r>
            <a:r>
              <a:rPr lang="en-US" sz="4800" b="1" i="1" baseline="30000" dirty="0" smtClean="0">
                <a:latin typeface="Arial" pitchFamily="34" charset="0"/>
                <a:cs typeface="Arial" pitchFamily="34" charset="0"/>
              </a:rPr>
              <a:t>*,1</a:t>
            </a:r>
            <a:r>
              <a:rPr lang="en-US" sz="4800" b="1" i="1" baseline="0" dirty="0" smtClean="0">
                <a:latin typeface="Arial" pitchFamily="34" charset="0"/>
                <a:cs typeface="Arial" pitchFamily="34" charset="0"/>
              </a:rPr>
              <a:t>, </a:t>
            </a:r>
            <a:r>
              <a:rPr lang="en-US" sz="4800" b="1" i="1" baseline="0" dirty="0" err="1" smtClean="0">
                <a:latin typeface="Arial" pitchFamily="34" charset="0"/>
                <a:cs typeface="Arial" pitchFamily="34" charset="0"/>
              </a:rPr>
              <a:t>Serdal</a:t>
            </a:r>
            <a:r>
              <a:rPr lang="en-US" sz="4800" b="1" i="1" baseline="0" dirty="0" smtClean="0">
                <a:latin typeface="Arial" pitchFamily="34" charset="0"/>
                <a:cs typeface="Arial" pitchFamily="34" charset="0"/>
              </a:rPr>
              <a:t> Dikmen</a:t>
            </a:r>
            <a:r>
              <a:rPr lang="en-US" sz="4800" b="1" i="1" baseline="30000" dirty="0" smtClean="0">
                <a:latin typeface="Arial" pitchFamily="34" charset="0"/>
                <a:cs typeface="Arial" pitchFamily="34" charset="0"/>
              </a:rPr>
              <a:t>2</a:t>
            </a:r>
            <a:r>
              <a:rPr lang="en-US" sz="4800" b="1" i="1" baseline="0" dirty="0" smtClean="0">
                <a:latin typeface="Arial" pitchFamily="34" charset="0"/>
                <a:cs typeface="Arial" pitchFamily="34" charset="0"/>
              </a:rPr>
              <a:t>, Daniel J. Null</a:t>
            </a:r>
            <a:r>
              <a:rPr lang="en-US" sz="4800" b="1" i="1" baseline="30000" dirty="0" smtClean="0">
                <a:latin typeface="Arial" pitchFamily="34" charset="0"/>
                <a:cs typeface="Arial" pitchFamily="34" charset="0"/>
              </a:rPr>
              <a:t>1</a:t>
            </a:r>
            <a:r>
              <a:rPr lang="en-US" sz="4800" b="1" i="1" baseline="0" dirty="0" smtClean="0">
                <a:latin typeface="Arial" pitchFamily="34" charset="0"/>
                <a:cs typeface="Arial" pitchFamily="34" charset="0"/>
              </a:rPr>
              <a:t>, and Peter J. Hansen</a:t>
            </a:r>
            <a:r>
              <a:rPr lang="en-US" sz="4800" b="1" i="1" baseline="30000" dirty="0" smtClean="0">
                <a:latin typeface="Arial" pitchFamily="34" charset="0"/>
                <a:cs typeface="Arial" pitchFamily="34" charset="0"/>
              </a:rPr>
              <a:t>3</a:t>
            </a:r>
            <a:endParaRPr lang="en-US" sz="4800" b="1" i="1" baseline="30000" dirty="0" smtClean="0">
              <a:latin typeface="Arial" pitchFamily="34" charset="0"/>
              <a:cs typeface="Arial" pitchFamily="34" charset="0"/>
            </a:endParaRPr>
          </a:p>
          <a:p>
            <a:pPr algn="ctr">
              <a:spcBef>
                <a:spcPct val="20000"/>
              </a:spcBef>
              <a:defRPr/>
            </a:pPr>
            <a:r>
              <a:rPr lang="en-US" sz="3600" b="1" baseline="30000" dirty="0" smtClean="0">
                <a:latin typeface="Arial" pitchFamily="34" charset="0"/>
                <a:cs typeface="Arial" pitchFamily="34" charset="0"/>
              </a:rPr>
              <a:t>1</a:t>
            </a:r>
            <a:r>
              <a:rPr lang="en-US" sz="3600" b="1" baseline="0" dirty="0" smtClean="0">
                <a:latin typeface="Arial" pitchFamily="34" charset="0"/>
                <a:cs typeface="Arial" pitchFamily="34" charset="0"/>
              </a:rPr>
              <a:t>Animal </a:t>
            </a:r>
            <a:r>
              <a:rPr lang="en-US" sz="3600" b="1" baseline="0" dirty="0">
                <a:latin typeface="Arial" pitchFamily="34" charset="0"/>
                <a:cs typeface="Arial" pitchFamily="34" charset="0"/>
              </a:rPr>
              <a:t>Improvement Programs </a:t>
            </a:r>
            <a:r>
              <a:rPr lang="en-US" sz="3600" b="1" baseline="0" dirty="0" smtClean="0">
                <a:latin typeface="Arial" pitchFamily="34" charset="0"/>
                <a:cs typeface="Arial" pitchFamily="34" charset="0"/>
              </a:rPr>
              <a:t>Laboratory, Agricultural Research Service, USDA, Beltsville, </a:t>
            </a:r>
            <a:r>
              <a:rPr lang="en-US" sz="3600" b="1" baseline="0" dirty="0" smtClean="0">
                <a:latin typeface="Arial" pitchFamily="34" charset="0"/>
                <a:cs typeface="Arial" pitchFamily="34" charset="0"/>
              </a:rPr>
              <a:t>MD; </a:t>
            </a:r>
            <a:r>
              <a:rPr lang="en-US" sz="3600" b="1" baseline="30000" dirty="0" smtClean="0">
                <a:latin typeface="Arial" pitchFamily="34" charset="0"/>
                <a:cs typeface="Arial" pitchFamily="34" charset="0"/>
              </a:rPr>
              <a:t>2</a:t>
            </a:r>
            <a:r>
              <a:rPr lang="en-US" sz="3600" b="1" baseline="0" dirty="0" smtClean="0">
                <a:latin typeface="Arial" pitchFamily="34" charset="0"/>
                <a:cs typeface="Arial" pitchFamily="34" charset="0"/>
              </a:rPr>
              <a:t>Department of Animal Science, Faculty of Veterinary Medicine, </a:t>
            </a:r>
            <a:r>
              <a:rPr lang="en-US" sz="3600" b="1" baseline="0" dirty="0" err="1" smtClean="0">
                <a:latin typeface="Arial" pitchFamily="34" charset="0"/>
                <a:cs typeface="Arial" pitchFamily="34" charset="0"/>
              </a:rPr>
              <a:t>Uludag</a:t>
            </a:r>
            <a:r>
              <a:rPr lang="en-US" sz="3600" b="1" baseline="0" dirty="0" smtClean="0">
                <a:latin typeface="Arial" pitchFamily="34" charset="0"/>
                <a:cs typeface="Arial" pitchFamily="34" charset="0"/>
              </a:rPr>
              <a:t> University, Bursa, Turkey; and </a:t>
            </a:r>
            <a:r>
              <a:rPr lang="en-US" sz="3600" b="1" baseline="30000" dirty="0" smtClean="0">
                <a:latin typeface="Arial" pitchFamily="34" charset="0"/>
                <a:cs typeface="Arial" pitchFamily="34" charset="0"/>
              </a:rPr>
              <a:t>3</a:t>
            </a:r>
            <a:r>
              <a:rPr lang="en-US" sz="3600" b="1" baseline="0" dirty="0" smtClean="0">
                <a:latin typeface="Arial" pitchFamily="34" charset="0"/>
                <a:cs typeface="Arial" pitchFamily="34" charset="0"/>
              </a:rPr>
              <a:t>Department of Animal Sciences, D.H. Barron Reproductive and Perinatal Biology Research Program, and Genetics Institute, University of Florida, Gainesville, FL 32611</a:t>
            </a:r>
            <a:endParaRPr lang="en-US" sz="3600" b="1" baseline="0" dirty="0">
              <a:latin typeface="Arial" pitchFamily="34" charset="0"/>
              <a:cs typeface="Arial" pitchFamily="34" charset="0"/>
            </a:endParaRPr>
          </a:p>
        </p:txBody>
      </p:sp>
      <p:sp>
        <p:nvSpPr>
          <p:cNvPr id="1031" name="Line 7"/>
          <p:cNvSpPr>
            <a:spLocks noChangeShapeType="1"/>
          </p:cNvSpPr>
          <p:nvPr/>
        </p:nvSpPr>
        <p:spPr bwMode="auto">
          <a:xfrm>
            <a:off x="0" y="5638800"/>
            <a:ext cx="51206399" cy="0"/>
          </a:xfrm>
          <a:prstGeom prst="line">
            <a:avLst/>
          </a:prstGeom>
          <a:noFill/>
          <a:ln w="190500" cmpd="thickThin">
            <a:solidFill>
              <a:srgbClr val="003366"/>
            </a:solidFill>
            <a:round/>
            <a:headEnd/>
            <a:tailEnd/>
          </a:ln>
          <a:effectLst/>
        </p:spPr>
        <p:txBody>
          <a:bodyPr/>
          <a:lstStyle/>
          <a:p>
            <a:pPr>
              <a:defRPr/>
            </a:pPr>
            <a:endParaRPr lang="en-US" baseline="0" dirty="0"/>
          </a:p>
        </p:txBody>
      </p:sp>
      <p:pic>
        <p:nvPicPr>
          <p:cNvPr id="1030" name="Picture 12" descr="usdaars"/>
          <p:cNvPicPr>
            <a:picLocks noChangeAspect="1" noChangeArrowheads="1"/>
          </p:cNvPicPr>
          <p:nvPr userDrawn="1"/>
        </p:nvPicPr>
        <p:blipFill>
          <a:blip r:embed="rId13" cstate="print"/>
          <a:srcRect/>
          <a:stretch>
            <a:fillRect/>
          </a:stretch>
        </p:blipFill>
        <p:spPr bwMode="auto">
          <a:xfrm>
            <a:off x="45034200" y="762000"/>
            <a:ext cx="5399088" cy="399404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rebuchet MS" pitchFamily="34" charset="0"/>
        </a:defRPr>
      </a:lvl2pPr>
      <a:lvl3pPr algn="ctr" defTabSz="4806950" rtl="0" eaLnBrk="0" fontAlgn="base" hangingPunct="0">
        <a:spcBef>
          <a:spcPct val="0"/>
        </a:spcBef>
        <a:spcAft>
          <a:spcPct val="0"/>
        </a:spcAft>
        <a:defRPr sz="23100">
          <a:solidFill>
            <a:schemeClr val="tx2"/>
          </a:solidFill>
          <a:latin typeface="Trebuchet MS" pitchFamily="34" charset="0"/>
        </a:defRPr>
      </a:lvl3pPr>
      <a:lvl4pPr algn="ctr" defTabSz="4806950" rtl="0" eaLnBrk="0" fontAlgn="base" hangingPunct="0">
        <a:spcBef>
          <a:spcPct val="0"/>
        </a:spcBef>
        <a:spcAft>
          <a:spcPct val="0"/>
        </a:spcAft>
        <a:defRPr sz="23100">
          <a:solidFill>
            <a:schemeClr val="tx2"/>
          </a:solidFill>
          <a:latin typeface="Trebuchet MS" pitchFamily="34" charset="0"/>
        </a:defRPr>
      </a:lvl4pPr>
      <a:lvl5pPr algn="ctr" defTabSz="4806950" rtl="0" eaLnBrk="0" fontAlgn="base" hangingPunct="0">
        <a:spcBef>
          <a:spcPct val="0"/>
        </a:spcBef>
        <a:spcAft>
          <a:spcPct val="0"/>
        </a:spcAft>
        <a:defRPr sz="23100">
          <a:solidFill>
            <a:schemeClr val="tx2"/>
          </a:solidFill>
          <a:latin typeface="Trebuchet MS" pitchFamily="34" charset="0"/>
        </a:defRPr>
      </a:lvl5pPr>
      <a:lvl6pPr marL="457200" algn="ctr" defTabSz="4806950" rtl="0" fontAlgn="base">
        <a:spcBef>
          <a:spcPct val="0"/>
        </a:spcBef>
        <a:spcAft>
          <a:spcPct val="0"/>
        </a:spcAft>
        <a:defRPr sz="23100">
          <a:solidFill>
            <a:schemeClr val="tx2"/>
          </a:solidFill>
          <a:latin typeface="Trebuchet MS" pitchFamily="34" charset="0"/>
        </a:defRPr>
      </a:lvl6pPr>
      <a:lvl7pPr marL="914400" algn="ctr" defTabSz="4806950" rtl="0" fontAlgn="base">
        <a:spcBef>
          <a:spcPct val="0"/>
        </a:spcBef>
        <a:spcAft>
          <a:spcPct val="0"/>
        </a:spcAft>
        <a:defRPr sz="23100">
          <a:solidFill>
            <a:schemeClr val="tx2"/>
          </a:solidFill>
          <a:latin typeface="Trebuchet MS" pitchFamily="34" charset="0"/>
        </a:defRPr>
      </a:lvl7pPr>
      <a:lvl8pPr marL="1371600" algn="ctr" defTabSz="4806950" rtl="0" fontAlgn="base">
        <a:spcBef>
          <a:spcPct val="0"/>
        </a:spcBef>
        <a:spcAft>
          <a:spcPct val="0"/>
        </a:spcAft>
        <a:defRPr sz="23100">
          <a:solidFill>
            <a:schemeClr val="tx2"/>
          </a:solidFill>
          <a:latin typeface="Trebuchet MS" pitchFamily="34" charset="0"/>
        </a:defRPr>
      </a:lvl8pPr>
      <a:lvl9pPr marL="1828800" algn="ctr" defTabSz="4806950" rtl="0" fontAlgn="base">
        <a:spcBef>
          <a:spcPct val="0"/>
        </a:spcBef>
        <a:spcAft>
          <a:spcPct val="0"/>
        </a:spcAft>
        <a:defRPr sz="23100">
          <a:solidFill>
            <a:schemeClr val="tx2"/>
          </a:solidFill>
          <a:latin typeface="Trebuchet MS" pitchFamily="34" charset="0"/>
        </a:defRPr>
      </a:lvl9pPr>
    </p:titleStyle>
    <p:bodyStyle>
      <a:lvl1pPr marL="1801813" indent="-1801813"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3663" indent="-1498600" algn="l" defTabSz="4806950" rtl="0" eaLnBrk="0" fontAlgn="base" hangingPunct="0">
        <a:spcBef>
          <a:spcPct val="20000"/>
        </a:spcBef>
        <a:spcAft>
          <a:spcPct val="0"/>
        </a:spcAft>
        <a:buChar char="–"/>
        <a:defRPr sz="14700">
          <a:solidFill>
            <a:schemeClr val="tx1"/>
          </a:solidFill>
          <a:latin typeface="+mn-lt"/>
        </a:defRPr>
      </a:lvl2pPr>
      <a:lvl3pPr marL="6007100" indent="-1200150" algn="l" defTabSz="4806950" rtl="0" eaLnBrk="0" fontAlgn="base" hangingPunct="0">
        <a:spcBef>
          <a:spcPct val="20000"/>
        </a:spcBef>
        <a:spcAft>
          <a:spcPct val="0"/>
        </a:spcAft>
        <a:buChar char="•"/>
        <a:defRPr sz="12700">
          <a:solidFill>
            <a:schemeClr val="tx1"/>
          </a:solidFill>
          <a:latin typeface="+mn-lt"/>
        </a:defRPr>
      </a:lvl3pPr>
      <a:lvl4pPr marL="8412163" indent="-1200150" algn="l" defTabSz="4806950" rtl="0" eaLnBrk="0" fontAlgn="base" hangingPunct="0">
        <a:spcBef>
          <a:spcPct val="20000"/>
        </a:spcBef>
        <a:spcAft>
          <a:spcPct val="0"/>
        </a:spcAft>
        <a:buChar char="–"/>
        <a:defRPr sz="10400">
          <a:solidFill>
            <a:schemeClr val="tx1"/>
          </a:solidFill>
          <a:latin typeface="+mn-lt"/>
        </a:defRPr>
      </a:lvl4pPr>
      <a:lvl5pPr marL="10817225" indent="-1203325" algn="l" defTabSz="4806950" rtl="0" eaLnBrk="0" fontAlgn="base" hangingPunct="0">
        <a:spcBef>
          <a:spcPct val="20000"/>
        </a:spcBef>
        <a:spcAft>
          <a:spcPct val="0"/>
        </a:spcAft>
        <a:buChar char="»"/>
        <a:defRPr sz="10400">
          <a:solidFill>
            <a:schemeClr val="tx1"/>
          </a:solidFill>
          <a:latin typeface="+mn-lt"/>
        </a:defRPr>
      </a:lvl5pPr>
      <a:lvl6pPr marL="11274425" indent="-1203325" algn="l" defTabSz="4806950" rtl="0" fontAlgn="base">
        <a:spcBef>
          <a:spcPct val="20000"/>
        </a:spcBef>
        <a:spcAft>
          <a:spcPct val="0"/>
        </a:spcAft>
        <a:buChar char="»"/>
        <a:defRPr sz="10400">
          <a:solidFill>
            <a:schemeClr val="tx1"/>
          </a:solidFill>
          <a:latin typeface="+mn-lt"/>
        </a:defRPr>
      </a:lvl6pPr>
      <a:lvl7pPr marL="11731625" indent="-1203325" algn="l" defTabSz="4806950" rtl="0" fontAlgn="base">
        <a:spcBef>
          <a:spcPct val="20000"/>
        </a:spcBef>
        <a:spcAft>
          <a:spcPct val="0"/>
        </a:spcAft>
        <a:buChar char="»"/>
        <a:defRPr sz="10400">
          <a:solidFill>
            <a:schemeClr val="tx1"/>
          </a:solidFill>
          <a:latin typeface="+mn-lt"/>
        </a:defRPr>
      </a:lvl7pPr>
      <a:lvl8pPr marL="12188825" indent="-1203325" algn="l" defTabSz="4806950" rtl="0" fontAlgn="base">
        <a:spcBef>
          <a:spcPct val="20000"/>
        </a:spcBef>
        <a:spcAft>
          <a:spcPct val="0"/>
        </a:spcAft>
        <a:buChar char="»"/>
        <a:defRPr sz="10400">
          <a:solidFill>
            <a:schemeClr val="tx1"/>
          </a:solidFill>
          <a:latin typeface="+mn-lt"/>
        </a:defRPr>
      </a:lvl8pPr>
      <a:lvl9pPr marL="12646025" indent="-1203325" algn="l" defTabSz="4806950"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166"/>
          <p:cNvSpPr txBox="1"/>
          <p:nvPr/>
        </p:nvSpPr>
        <p:spPr>
          <a:xfrm>
            <a:off x="38709600" y="22966501"/>
            <a:ext cx="12039600" cy="6935231"/>
          </a:xfrm>
          <a:prstGeom prst="rect">
            <a:avLst/>
          </a:prstGeom>
          <a:noFill/>
        </p:spPr>
        <p:txBody>
          <a:bodyPr wrap="square" rtlCol="0">
            <a:spAutoFit/>
          </a:bodyPr>
          <a:lstStyle/>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The authors thank the following dairies for </a:t>
            </a:r>
            <a:r>
              <a:rPr lang="en-US" sz="4000" b="1" baseline="0" dirty="0" smtClean="0">
                <a:latin typeface="Arial" charset="0"/>
              </a:rPr>
              <a:t>providing </a:t>
            </a:r>
            <a:r>
              <a:rPr lang="en-US" sz="4000" b="1" baseline="0" dirty="0">
                <a:latin typeface="Arial" charset="0"/>
              </a:rPr>
              <a:t>access to cows and records: Alliance Dairy (Trenton, Florida), Hilltop Dairy (Trenton, Florida), Larson Dairy (Okeechobee, Florida), McArthur Dairy (Okeechobee, Florida), North Florida Holsteins (Bell, Florida) and the University of Florida Dairy Unit (Hague, Florida)</a:t>
            </a:r>
            <a:r>
              <a:rPr lang="en-US" sz="4000" b="1" baseline="0" dirty="0" smtClean="0">
                <a:latin typeface="Arial" charset="0"/>
              </a:rPr>
              <a:t>.</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J.B. Cole and D.J. Null </a:t>
            </a:r>
            <a:r>
              <a:rPr lang="en-US" sz="4000" b="1" baseline="0" dirty="0">
                <a:latin typeface="Arial" charset="0"/>
              </a:rPr>
              <a:t>were supported by appropriated project 1265-31000-096</a:t>
            </a:r>
            <a:r>
              <a:rPr lang="en-US" sz="4000" b="1" baseline="0" dirty="0" smtClean="0">
                <a:latin typeface="Arial" charset="0"/>
              </a:rPr>
              <a:t>-00</a:t>
            </a:r>
            <a:r>
              <a:rPr lang="en-US" sz="4000" b="1" baseline="0" dirty="0">
                <a:latin typeface="Arial" charset="0"/>
              </a:rPr>
              <a:t>. </a:t>
            </a:r>
            <a:endParaRPr lang="en-US" sz="4000" b="1" baseline="0" dirty="0" smtClean="0">
              <a:latin typeface="Arial" charset="0"/>
            </a:endParaRPr>
          </a:p>
          <a:p>
            <a:pPr lvl="1" defTabSz="457200" eaLnBrk="0" hangingPunct="0">
              <a:spcBef>
                <a:spcPts val="1400"/>
              </a:spcBef>
              <a:buClr>
                <a:srgbClr val="339933"/>
              </a:buClr>
              <a:buSzPct val="130000"/>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endParaRPr lang="en-US" dirty="0"/>
          </a:p>
        </p:txBody>
      </p:sp>
      <p:sp>
        <p:nvSpPr>
          <p:cNvPr id="61" name="TextBox 60"/>
          <p:cNvSpPr txBox="1"/>
          <p:nvPr/>
        </p:nvSpPr>
        <p:spPr>
          <a:xfrm>
            <a:off x="1143000" y="7162800"/>
            <a:ext cx="12039600" cy="19790033"/>
          </a:xfrm>
          <a:prstGeom prst="rect">
            <a:avLst/>
          </a:prstGeom>
          <a:noFill/>
        </p:spPr>
        <p:txBody>
          <a:bodyPr wrap="square" rtlCol="0">
            <a:spAutoFit/>
          </a:bodyPr>
          <a:lstStyle/>
          <a:p>
            <a:pPr defTabSz="457200" eaLnBrk="0" hangingPunct="0">
              <a:spcBef>
                <a:spcPts val="1400"/>
              </a:spcBef>
              <a:buClr>
                <a:srgbClr val="339933"/>
              </a:buClr>
              <a:buSzPct val="130000"/>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Dairy cattle experiencing heat stress have reduced production, fertility, and health compared to non-heat stressed animals, and dairy cattle in the southern US commonly are heat-stressed for at least some of the year. </a:t>
            </a:r>
            <a:r>
              <a:rPr lang="en-US" sz="4000" b="1" baseline="0" dirty="0" smtClean="0">
                <a:latin typeface="Arial" charset="0"/>
              </a:rPr>
              <a:t>The </a:t>
            </a:r>
            <a:r>
              <a:rPr lang="en-US" sz="4000" b="1" baseline="0" dirty="0">
                <a:latin typeface="Arial" charset="0"/>
              </a:rPr>
              <a:t>objective of this study was to perform a genome-wide association study (GWAS) for rectal temperature (RT) during heat stress in lactating Holstein cows </a:t>
            </a:r>
            <a:r>
              <a:rPr lang="en-US" sz="4000" b="1" baseline="0" dirty="0" smtClean="0">
                <a:latin typeface="Arial" charset="0"/>
              </a:rPr>
              <a:t>to </a:t>
            </a:r>
            <a:r>
              <a:rPr lang="en-US" sz="4000" b="1" baseline="0" dirty="0">
                <a:latin typeface="Arial" charset="0"/>
              </a:rPr>
              <a:t>identify </a:t>
            </a:r>
            <a:r>
              <a:rPr lang="en-US" sz="4000" b="1" baseline="0" dirty="0" smtClean="0">
                <a:latin typeface="Arial" charset="0"/>
              </a:rPr>
              <a:t>single nucleotide polymorphisms (SNP) </a:t>
            </a:r>
            <a:r>
              <a:rPr lang="en-US" sz="4000" b="1" baseline="0" dirty="0">
                <a:latin typeface="Arial" charset="0"/>
              </a:rPr>
              <a:t>associated with genes that have large effects on RT</a:t>
            </a:r>
            <a:r>
              <a:rPr lang="en-US" sz="4000" b="1" baseline="0" dirty="0" smtClean="0">
                <a:latin typeface="Arial" charset="0"/>
              </a:rPr>
              <a:t>. The </a:t>
            </a:r>
            <a:r>
              <a:rPr lang="en-US" sz="4000" b="1" baseline="0" dirty="0">
                <a:latin typeface="Arial" charset="0"/>
              </a:rPr>
              <a:t>largest proportion of SNP variance (0.07 to 0.44%) was explained by markers flanking the region between 28,877,547 and 28,907,154 </a:t>
            </a:r>
            <a:r>
              <a:rPr lang="en-US" sz="4000" b="1" baseline="0" dirty="0" err="1">
                <a:latin typeface="Arial" charset="0"/>
              </a:rPr>
              <a:t>bp</a:t>
            </a:r>
            <a:r>
              <a:rPr lang="en-US" sz="4000" b="1" baseline="0" dirty="0">
                <a:latin typeface="Arial" charset="0"/>
              </a:rPr>
              <a:t> on </a:t>
            </a:r>
            <a:r>
              <a:rPr lang="en-US" sz="4000" b="1" i="1" baseline="0" dirty="0" err="1">
                <a:latin typeface="Arial" charset="0"/>
              </a:rPr>
              <a:t>Bos</a:t>
            </a:r>
            <a:r>
              <a:rPr lang="en-US" sz="4000" b="1" i="1" baseline="0" dirty="0">
                <a:latin typeface="Arial" charset="0"/>
              </a:rPr>
              <a:t> </a:t>
            </a:r>
            <a:r>
              <a:rPr lang="en-US" sz="4000" b="1" i="1" baseline="0" dirty="0" err="1">
                <a:latin typeface="Arial" charset="0"/>
              </a:rPr>
              <a:t>taurus</a:t>
            </a:r>
            <a:r>
              <a:rPr lang="en-US" sz="4000" b="1" baseline="0" dirty="0">
                <a:latin typeface="Arial" charset="0"/>
              </a:rPr>
              <a:t> autosome (BTA) 24. That region is flanked by </a:t>
            </a:r>
            <a:r>
              <a:rPr lang="en-US" sz="4000" b="1" i="1" baseline="0" dirty="0">
                <a:latin typeface="Arial" charset="0"/>
              </a:rPr>
              <a:t>U1</a:t>
            </a:r>
            <a:r>
              <a:rPr lang="en-US" sz="4000" b="1" baseline="0" dirty="0">
                <a:latin typeface="Arial" charset="0"/>
              </a:rPr>
              <a:t> (28,822,883 to </a:t>
            </a:r>
            <a:r>
              <a:rPr lang="en-US" sz="4000" b="1" baseline="0" dirty="0" smtClean="0">
                <a:latin typeface="Arial" charset="0"/>
              </a:rPr>
              <a:t>28,823,043 </a:t>
            </a:r>
            <a:r>
              <a:rPr lang="en-US" sz="4000" b="1" baseline="0" dirty="0" err="1" smtClean="0">
                <a:latin typeface="Arial" charset="0"/>
              </a:rPr>
              <a:t>bp</a:t>
            </a:r>
            <a:r>
              <a:rPr lang="en-US" sz="4000" b="1" baseline="0" dirty="0" smtClean="0">
                <a:latin typeface="Arial" charset="0"/>
              </a:rPr>
              <a:t>) </a:t>
            </a:r>
            <a:r>
              <a:rPr lang="en-US" sz="4000" b="1" baseline="0" dirty="0">
                <a:latin typeface="Arial" charset="0"/>
              </a:rPr>
              <a:t>and </a:t>
            </a:r>
            <a:r>
              <a:rPr lang="en-US" sz="4000" b="1" i="1" baseline="0" dirty="0">
                <a:latin typeface="Arial" charset="0"/>
              </a:rPr>
              <a:t>NCAD</a:t>
            </a:r>
            <a:r>
              <a:rPr lang="en-US" sz="4000" b="1" baseline="0" dirty="0">
                <a:latin typeface="Arial" charset="0"/>
              </a:rPr>
              <a:t> (28,992,666 to </a:t>
            </a:r>
            <a:r>
              <a:rPr lang="en-US" sz="4000" b="1" baseline="0" dirty="0" smtClean="0">
                <a:latin typeface="Arial" charset="0"/>
              </a:rPr>
              <a:t>29,241,119 </a:t>
            </a:r>
            <a:r>
              <a:rPr lang="en-US" sz="4000" b="1" baseline="0" dirty="0" err="1" smtClean="0">
                <a:latin typeface="Arial" charset="0"/>
              </a:rPr>
              <a:t>bp</a:t>
            </a:r>
            <a:r>
              <a:rPr lang="en-US" sz="4000" b="1" baseline="0" dirty="0" smtClean="0">
                <a:latin typeface="Arial" charset="0"/>
              </a:rPr>
              <a:t>)</a:t>
            </a:r>
            <a:r>
              <a:rPr lang="en-US" sz="4000" b="1" baseline="0" dirty="0">
                <a:latin typeface="Arial" charset="0"/>
              </a:rPr>
              <a:t>. In addition, the SNP at 58,500,249 </a:t>
            </a:r>
            <a:r>
              <a:rPr lang="en-US" sz="4000" b="1" baseline="0" dirty="0" err="1">
                <a:latin typeface="Arial" charset="0"/>
              </a:rPr>
              <a:t>bp</a:t>
            </a:r>
            <a:r>
              <a:rPr lang="en-US" sz="4000" b="1" baseline="0" dirty="0">
                <a:latin typeface="Arial" charset="0"/>
              </a:rPr>
              <a:t> on BTA 16 explained 0.08% and 0.11% of the SNP variance for 2- and 3-SNP analyses, respectively. That </a:t>
            </a:r>
            <a:r>
              <a:rPr lang="en-US" sz="4000" b="1" baseline="0" dirty="0" err="1">
                <a:latin typeface="Arial" charset="0"/>
              </a:rPr>
              <a:t>contig</a:t>
            </a:r>
            <a:r>
              <a:rPr lang="en-US" sz="4000" b="1" baseline="0" dirty="0">
                <a:latin typeface="Arial" charset="0"/>
              </a:rPr>
              <a:t> includes </a:t>
            </a:r>
            <a:r>
              <a:rPr lang="en-US" sz="4000" b="1" i="1" baseline="0" dirty="0">
                <a:latin typeface="Arial" charset="0"/>
              </a:rPr>
              <a:t>SNORA19</a:t>
            </a:r>
            <a:r>
              <a:rPr lang="en-US" sz="4000" b="1" baseline="0" dirty="0">
                <a:latin typeface="Arial" charset="0"/>
              </a:rPr>
              <a:t>, </a:t>
            </a:r>
            <a:r>
              <a:rPr lang="en-US" sz="4000" b="1" i="1" baseline="0" dirty="0" smtClean="0">
                <a:latin typeface="Arial" charset="0"/>
              </a:rPr>
              <a:t>RFWD2</a:t>
            </a:r>
            <a:r>
              <a:rPr lang="en-US" sz="4000" b="1" baseline="0" dirty="0" smtClean="0">
                <a:latin typeface="Arial" charset="0"/>
              </a:rPr>
              <a:t>, and </a:t>
            </a:r>
            <a:r>
              <a:rPr lang="en-US" sz="4000" b="1" i="1" baseline="0" dirty="0">
                <a:latin typeface="Arial" charset="0"/>
              </a:rPr>
              <a:t>SCARNA3</a:t>
            </a:r>
            <a:r>
              <a:rPr lang="en-US" sz="4000" b="1" baseline="0" dirty="0">
                <a:latin typeface="Arial" charset="0"/>
              </a:rPr>
              <a:t>. Other SNP </a:t>
            </a:r>
            <a:r>
              <a:rPr lang="en-US" sz="4000" b="1" baseline="0" dirty="0" err="1" smtClean="0">
                <a:latin typeface="Arial" charset="0"/>
              </a:rPr>
              <a:t>associaed</a:t>
            </a:r>
            <a:r>
              <a:rPr lang="en-US" sz="4000" b="1" baseline="0" dirty="0" smtClean="0">
                <a:latin typeface="Arial" charset="0"/>
              </a:rPr>
              <a:t> </a:t>
            </a:r>
            <a:r>
              <a:rPr lang="en-US" sz="4000" b="1" baseline="0" dirty="0">
                <a:latin typeface="Arial" charset="0"/>
              </a:rPr>
              <a:t>with RT were located on BTA 16 (close to </a:t>
            </a:r>
            <a:r>
              <a:rPr lang="en-US" sz="4000" b="1" i="1" baseline="0" dirty="0">
                <a:latin typeface="Arial" charset="0"/>
              </a:rPr>
              <a:t>CEP170</a:t>
            </a:r>
            <a:r>
              <a:rPr lang="en-US" sz="4000" b="1" baseline="0" dirty="0">
                <a:latin typeface="Arial" charset="0"/>
              </a:rPr>
              <a:t> and </a:t>
            </a:r>
            <a:r>
              <a:rPr lang="en-US" sz="4000" b="1" i="1" baseline="0" dirty="0">
                <a:latin typeface="Arial" charset="0"/>
              </a:rPr>
              <a:t>PLD5</a:t>
            </a:r>
            <a:r>
              <a:rPr lang="en-US" sz="4000" b="1" baseline="0" dirty="0">
                <a:latin typeface="Arial" charset="0"/>
              </a:rPr>
              <a:t>), BTA 5 (near </a:t>
            </a:r>
            <a:r>
              <a:rPr lang="en-US" sz="4000" b="1" i="1" baseline="0" dirty="0">
                <a:latin typeface="Arial" charset="0"/>
              </a:rPr>
              <a:t>SLCO1C1</a:t>
            </a:r>
            <a:r>
              <a:rPr lang="en-US" sz="4000" b="1" baseline="0" dirty="0">
                <a:latin typeface="Arial" charset="0"/>
              </a:rPr>
              <a:t> and </a:t>
            </a:r>
            <a:r>
              <a:rPr lang="en-US" sz="4000" b="1" i="1" baseline="0" dirty="0">
                <a:latin typeface="Arial" charset="0"/>
              </a:rPr>
              <a:t>PDE3A</a:t>
            </a:r>
            <a:r>
              <a:rPr lang="en-US" sz="4000" b="1" baseline="0" dirty="0">
                <a:latin typeface="Arial" charset="0"/>
              </a:rPr>
              <a:t>), BTA 4 (near </a:t>
            </a:r>
            <a:r>
              <a:rPr lang="en-US" sz="4000" b="1" i="1" baseline="0" dirty="0">
                <a:latin typeface="Arial" charset="0"/>
              </a:rPr>
              <a:t>KBTBD2</a:t>
            </a:r>
            <a:r>
              <a:rPr lang="en-US" sz="4000" b="1" baseline="0" dirty="0">
                <a:latin typeface="Arial" charset="0"/>
              </a:rPr>
              <a:t> and </a:t>
            </a:r>
            <a:r>
              <a:rPr lang="en-US" sz="4000" b="1" i="1" baseline="0" dirty="0" smtClean="0">
                <a:latin typeface="Arial" charset="0"/>
              </a:rPr>
              <a:t>LSM5</a:t>
            </a:r>
            <a:r>
              <a:rPr lang="en-US" sz="4000" b="1" baseline="0" dirty="0" smtClean="0">
                <a:latin typeface="Arial" charset="0"/>
              </a:rPr>
              <a:t>)</a:t>
            </a:r>
            <a:r>
              <a:rPr lang="en-US" sz="4000" b="1" baseline="0" dirty="0">
                <a:latin typeface="Arial" charset="0"/>
              </a:rPr>
              <a:t>, and BTA 26 (located in </a:t>
            </a:r>
            <a:r>
              <a:rPr lang="en-US" sz="4000" b="1" i="1" baseline="0" dirty="0">
                <a:latin typeface="Arial" charset="0"/>
              </a:rPr>
              <a:t>GOT1</a:t>
            </a:r>
            <a:r>
              <a:rPr lang="en-US" sz="4000" b="1" baseline="0" dirty="0">
                <a:latin typeface="Arial" charset="0"/>
              </a:rPr>
              <a:t>, a gene implicated in protection from cellular stress). There do appear to be QTL associated with RT in heat-stressed dairy cattle, but the QTL explain relatively small proportions of overall additive genetic variance. These SNP could prove useful in genetic selection and for identification of genes involved in physiological responses to heat stress.</a:t>
            </a:r>
            <a:endParaRPr lang="en-US" sz="4000" b="1" dirty="0" smtClean="0">
              <a:latin typeface="Arial" pitchFamily="34" charset="0"/>
              <a:cs typeface="Arial" pitchFamily="34" charset="0"/>
            </a:endParaRPr>
          </a:p>
        </p:txBody>
      </p:sp>
      <p:sp>
        <p:nvSpPr>
          <p:cNvPr id="2050" name="Text Box 8"/>
          <p:cNvSpPr txBox="1">
            <a:spLocks noChangeArrowheads="1"/>
          </p:cNvSpPr>
          <p:nvPr/>
        </p:nvSpPr>
        <p:spPr bwMode="auto">
          <a:xfrm>
            <a:off x="914400" y="5943600"/>
            <a:ext cx="118872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Summary</a:t>
            </a:r>
            <a:endParaRPr lang="en-US" sz="6000" b="1" baseline="0" dirty="0">
              <a:solidFill>
                <a:schemeClr val="accent2"/>
              </a:solidFill>
              <a:latin typeface="Arial" charset="0"/>
            </a:endParaRPr>
          </a:p>
        </p:txBody>
      </p:sp>
      <p:sp>
        <p:nvSpPr>
          <p:cNvPr id="2051" name="Text Box 131"/>
          <p:cNvSpPr txBox="1">
            <a:spLocks noChangeArrowheads="1"/>
          </p:cNvSpPr>
          <p:nvPr/>
        </p:nvSpPr>
        <p:spPr bwMode="auto">
          <a:xfrm>
            <a:off x="38404800" y="8356600"/>
            <a:ext cx="11887200" cy="584775"/>
          </a:xfrm>
          <a:prstGeom prst="rect">
            <a:avLst/>
          </a:prstGeom>
          <a:noFill/>
          <a:ln w="9525">
            <a:noFill/>
            <a:miter lim="800000"/>
            <a:headEnd/>
            <a:tailEnd/>
          </a:ln>
        </p:spPr>
        <p:txBody>
          <a:bodyPr>
            <a:spAutoFit/>
          </a:bodyPr>
          <a:lstStyle/>
          <a:p>
            <a:pPr>
              <a:spcBef>
                <a:spcPct val="50000"/>
              </a:spcBef>
            </a:pPr>
            <a:endParaRPr lang="en-US" baseline="0" dirty="0"/>
          </a:p>
        </p:txBody>
      </p:sp>
      <p:sp>
        <p:nvSpPr>
          <p:cNvPr id="60" name="Text Box 8"/>
          <p:cNvSpPr txBox="1">
            <a:spLocks noChangeArrowheads="1"/>
          </p:cNvSpPr>
          <p:nvPr/>
        </p:nvSpPr>
        <p:spPr bwMode="auto">
          <a:xfrm>
            <a:off x="39471600" y="29900701"/>
            <a:ext cx="109728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References</a:t>
            </a:r>
            <a:endParaRPr lang="en-US" sz="6000" b="1" baseline="0" dirty="0">
              <a:solidFill>
                <a:schemeClr val="accent2"/>
              </a:solidFill>
              <a:latin typeface="Arial" charset="0"/>
            </a:endParaRPr>
          </a:p>
        </p:txBody>
      </p:sp>
      <p:sp>
        <p:nvSpPr>
          <p:cNvPr id="62" name="TextBox 61"/>
          <p:cNvSpPr txBox="1"/>
          <p:nvPr/>
        </p:nvSpPr>
        <p:spPr>
          <a:xfrm>
            <a:off x="38709600" y="31196101"/>
            <a:ext cx="12039600" cy="3170099"/>
          </a:xfrm>
          <a:prstGeom prst="rect">
            <a:avLst/>
          </a:prstGeom>
          <a:noFill/>
        </p:spPr>
        <p:txBody>
          <a:bodyPr wrap="square" rtlCol="0">
            <a:spAutoFit/>
          </a:bodyPr>
          <a:lstStyle/>
          <a:p>
            <a:pPr lvl="1" defTabSz="457200" eaLnBrk="0" hangingPunct="0">
              <a:spcBef>
                <a:spcPts val="1400"/>
              </a:spcBef>
              <a:buClr>
                <a:srgbClr val="339933"/>
              </a:buClr>
              <a:buSzPct val="130000"/>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err="1" smtClean="0">
                <a:latin typeface="Arial" charset="0"/>
              </a:rPr>
              <a:t>Dikmen</a:t>
            </a:r>
            <a:r>
              <a:rPr lang="en-US" sz="4000" b="1" baseline="0" dirty="0">
                <a:latin typeface="Arial" charset="0"/>
              </a:rPr>
              <a:t>, S., </a:t>
            </a:r>
            <a:r>
              <a:rPr lang="en-US" sz="4000" b="1" baseline="0" dirty="0" smtClean="0">
                <a:latin typeface="Arial" charset="0"/>
              </a:rPr>
              <a:t>J.B</a:t>
            </a:r>
            <a:r>
              <a:rPr lang="en-US" sz="4000" b="1" baseline="0" dirty="0">
                <a:latin typeface="Arial" charset="0"/>
              </a:rPr>
              <a:t>. Cole, </a:t>
            </a:r>
            <a:r>
              <a:rPr lang="en-US" sz="4000" b="1" baseline="0" dirty="0" smtClean="0">
                <a:latin typeface="Arial" charset="0"/>
              </a:rPr>
              <a:t>D.J</a:t>
            </a:r>
            <a:r>
              <a:rPr lang="en-US" sz="4000" b="1" baseline="0" dirty="0">
                <a:latin typeface="Arial" charset="0"/>
              </a:rPr>
              <a:t>. Null, and </a:t>
            </a:r>
            <a:r>
              <a:rPr lang="en-US" sz="4000" b="1" baseline="0" dirty="0" smtClean="0">
                <a:latin typeface="Arial" charset="0"/>
              </a:rPr>
              <a:t>P.J</a:t>
            </a:r>
            <a:r>
              <a:rPr lang="en-US" sz="4000" b="1" baseline="0" dirty="0">
                <a:latin typeface="Arial" charset="0"/>
              </a:rPr>
              <a:t>. Hansen. 2013. Genome-wide association mapping for identification of quantitative trait loci for rectal temperature during heat stress in Holstein cattle. </a:t>
            </a:r>
            <a:r>
              <a:rPr lang="en-US" sz="4000" b="1" baseline="0" dirty="0" err="1">
                <a:latin typeface="Arial" charset="0"/>
              </a:rPr>
              <a:t>PLoS</a:t>
            </a:r>
            <a:r>
              <a:rPr lang="en-US" sz="4000" b="1" baseline="0" dirty="0">
                <a:latin typeface="Arial" charset="0"/>
              </a:rPr>
              <a:t> ONE. 8(7):e69202</a:t>
            </a:r>
            <a:r>
              <a:rPr lang="en-US" sz="4000" b="1" baseline="0" dirty="0" smtClean="0">
                <a:latin typeface="Arial" charset="0"/>
              </a:rPr>
              <a:t>.</a:t>
            </a:r>
            <a:endParaRPr lang="en-US" dirty="0"/>
          </a:p>
        </p:txBody>
      </p:sp>
      <p:sp>
        <p:nvSpPr>
          <p:cNvPr id="208" name="Text Box 800"/>
          <p:cNvSpPr txBox="1">
            <a:spLocks noChangeArrowheads="1"/>
          </p:cNvSpPr>
          <p:nvPr/>
        </p:nvSpPr>
        <p:spPr bwMode="auto">
          <a:xfrm>
            <a:off x="26441400" y="6072426"/>
            <a:ext cx="12496800" cy="2400657"/>
          </a:xfrm>
          <a:prstGeom prst="rect">
            <a:avLst/>
          </a:prstGeom>
          <a:noFill/>
          <a:ln w="9525">
            <a:noFill/>
            <a:miter lim="800000"/>
            <a:headEnd/>
            <a:tailEnd/>
          </a:ln>
        </p:spPr>
        <p:txBody>
          <a:bodyPr wrap="square">
            <a:spAutoFit/>
          </a:bodyPr>
          <a:lstStyle/>
          <a:p>
            <a:r>
              <a:rPr lang="en-US" sz="5000" b="1" baseline="0" dirty="0" smtClean="0">
                <a:solidFill>
                  <a:srgbClr val="339933"/>
                </a:solidFill>
                <a:latin typeface="Arial" charset="0"/>
              </a:rPr>
              <a:t>Table 1. </a:t>
            </a:r>
            <a:r>
              <a:rPr lang="en-US" sz="5000" b="1" baseline="0" dirty="0">
                <a:solidFill>
                  <a:srgbClr val="339933"/>
                </a:solidFill>
                <a:latin typeface="Arial" charset="0"/>
              </a:rPr>
              <a:t>The 20 loci with the largest proportion of SNP variance explained </a:t>
            </a:r>
            <a:r>
              <a:rPr lang="en-US" sz="5000" b="1" baseline="0" dirty="0" smtClean="0">
                <a:solidFill>
                  <a:srgbClr val="339933"/>
                </a:solidFill>
                <a:latin typeface="Arial" charset="0"/>
              </a:rPr>
              <a:t>using </a:t>
            </a:r>
            <a:r>
              <a:rPr lang="en-US" sz="5000" b="1" baseline="0" dirty="0">
                <a:solidFill>
                  <a:srgbClr val="339933"/>
                </a:solidFill>
                <a:latin typeface="Arial" charset="0"/>
              </a:rPr>
              <a:t>3-SNP sliding windows.</a:t>
            </a:r>
            <a:endParaRPr lang="en-US" sz="5000" b="1" baseline="0" dirty="0">
              <a:solidFill>
                <a:srgbClr val="339933"/>
              </a:solidFill>
              <a:latin typeface="Arial" charset="0"/>
            </a:endParaRPr>
          </a:p>
        </p:txBody>
      </p:sp>
      <p:sp>
        <p:nvSpPr>
          <p:cNvPr id="131" name="Text Box 800"/>
          <p:cNvSpPr txBox="1">
            <a:spLocks noChangeArrowheads="1"/>
          </p:cNvSpPr>
          <p:nvPr/>
        </p:nvSpPr>
        <p:spPr bwMode="auto">
          <a:xfrm>
            <a:off x="26441400" y="27889200"/>
            <a:ext cx="12344400" cy="1631216"/>
          </a:xfrm>
          <a:prstGeom prst="rect">
            <a:avLst/>
          </a:prstGeom>
          <a:noFill/>
          <a:ln w="9525">
            <a:noFill/>
            <a:miter lim="800000"/>
            <a:headEnd/>
            <a:tailEnd/>
          </a:ln>
        </p:spPr>
        <p:txBody>
          <a:bodyPr wrap="square">
            <a:spAutoFit/>
          </a:bodyPr>
          <a:lstStyle/>
          <a:p>
            <a:r>
              <a:rPr lang="en-US" sz="5000" b="1" baseline="0" dirty="0" smtClean="0">
                <a:solidFill>
                  <a:srgbClr val="339933"/>
                </a:solidFill>
                <a:latin typeface="Arial" charset="0"/>
              </a:rPr>
              <a:t>Figure </a:t>
            </a:r>
            <a:r>
              <a:rPr lang="en-US" sz="5000" b="1" baseline="0" dirty="0" smtClean="0">
                <a:solidFill>
                  <a:srgbClr val="339933"/>
                </a:solidFill>
                <a:latin typeface="Arial" charset="0"/>
              </a:rPr>
              <a:t>1. </a:t>
            </a:r>
            <a:r>
              <a:rPr lang="en-US" sz="5000" b="1" baseline="0" dirty="0">
                <a:solidFill>
                  <a:srgbClr val="339933"/>
                </a:solidFill>
                <a:latin typeface="Arial" charset="0"/>
              </a:rPr>
              <a:t>Proportion of </a:t>
            </a:r>
            <a:r>
              <a:rPr lang="en-US" sz="5000" b="1" baseline="0" dirty="0" smtClean="0">
                <a:solidFill>
                  <a:srgbClr val="339933"/>
                </a:solidFill>
                <a:latin typeface="Arial" charset="0"/>
              </a:rPr>
              <a:t>marker </a:t>
            </a:r>
            <a:r>
              <a:rPr lang="en-US" sz="5000" b="1" baseline="0" dirty="0">
                <a:solidFill>
                  <a:srgbClr val="339933"/>
                </a:solidFill>
                <a:latin typeface="Arial" charset="0"/>
              </a:rPr>
              <a:t>variance </a:t>
            </a:r>
            <a:r>
              <a:rPr lang="en-US" sz="5000" b="1" baseline="0" dirty="0" smtClean="0">
                <a:solidFill>
                  <a:srgbClr val="339933"/>
                </a:solidFill>
                <a:latin typeface="Arial" charset="0"/>
              </a:rPr>
              <a:t>explained (%) </a:t>
            </a:r>
            <a:r>
              <a:rPr lang="en-US" sz="5000" b="1" baseline="0" dirty="0">
                <a:solidFill>
                  <a:srgbClr val="339933"/>
                </a:solidFill>
                <a:latin typeface="Arial" charset="0"/>
              </a:rPr>
              <a:t>by 3-SNP sliding windows</a:t>
            </a:r>
            <a:endParaRPr lang="en-US" sz="5000" b="1" baseline="0" dirty="0">
              <a:solidFill>
                <a:srgbClr val="339933"/>
              </a:solidFill>
              <a:latin typeface="Arial" charset="0"/>
            </a:endParaRPr>
          </a:p>
        </p:txBody>
      </p:sp>
      <p:sp>
        <p:nvSpPr>
          <p:cNvPr id="129" name="Text Box 8"/>
          <p:cNvSpPr txBox="1">
            <a:spLocks noChangeArrowheads="1"/>
          </p:cNvSpPr>
          <p:nvPr/>
        </p:nvSpPr>
        <p:spPr bwMode="auto">
          <a:xfrm>
            <a:off x="762000" y="27279600"/>
            <a:ext cx="118110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Materials and Methods</a:t>
            </a:r>
            <a:endParaRPr lang="en-US" sz="6000" b="1" baseline="0" dirty="0">
              <a:solidFill>
                <a:schemeClr val="accent2"/>
              </a:solidFill>
              <a:latin typeface="Arial" charset="0"/>
            </a:endParaRPr>
          </a:p>
        </p:txBody>
      </p:sp>
      <p:sp>
        <p:nvSpPr>
          <p:cNvPr id="130" name="Text Box 808"/>
          <p:cNvSpPr txBox="1">
            <a:spLocks noChangeArrowheads="1"/>
          </p:cNvSpPr>
          <p:nvPr/>
        </p:nvSpPr>
        <p:spPr bwMode="auto">
          <a:xfrm>
            <a:off x="762000" y="28575000"/>
            <a:ext cx="11811000" cy="7914987"/>
          </a:xfrm>
          <a:prstGeom prst="rect">
            <a:avLst/>
          </a:prstGeom>
          <a:noFill/>
          <a:ln w="9525">
            <a:noFill/>
            <a:miter lim="800000"/>
            <a:headEnd/>
            <a:tailEnd/>
          </a:ln>
        </p:spPr>
        <p:txBody>
          <a:bodyPr wrap="square">
            <a:spAutoFit/>
          </a:bodyPr>
          <a:lstStyle/>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Phenotypes collected on </a:t>
            </a:r>
            <a:r>
              <a:rPr lang="en-US" sz="4000" b="1" baseline="0" dirty="0" smtClean="0">
                <a:solidFill>
                  <a:srgbClr val="339933"/>
                </a:solidFill>
                <a:latin typeface="Arial" charset="0"/>
              </a:rPr>
              <a:t>9</a:t>
            </a:r>
            <a:r>
              <a:rPr lang="en-US" sz="4000" b="1" baseline="0" dirty="0" smtClean="0">
                <a:latin typeface="Arial" charset="0"/>
              </a:rPr>
              <a:t> </a:t>
            </a:r>
            <a:r>
              <a:rPr lang="en-US" sz="4000" b="1" baseline="0" dirty="0">
                <a:latin typeface="Arial" charset="0"/>
              </a:rPr>
              <a:t>Florida </a:t>
            </a:r>
            <a:r>
              <a:rPr lang="en-US" sz="4000" b="1" baseline="0" dirty="0" smtClean="0">
                <a:latin typeface="Arial" charset="0"/>
              </a:rPr>
              <a:t>dairies:</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1500 to </a:t>
            </a:r>
            <a:r>
              <a:rPr lang="en-US" sz="4000" b="1" baseline="0" dirty="0">
                <a:latin typeface="Arial" charset="0"/>
              </a:rPr>
              <a:t>1700 h </a:t>
            </a:r>
            <a:r>
              <a:rPr lang="en-US" sz="4000" b="1" baseline="0" dirty="0" smtClean="0">
                <a:latin typeface="Arial" charset="0"/>
              </a:rPr>
              <a:t>from June </a:t>
            </a:r>
            <a:r>
              <a:rPr lang="en-US" sz="4000" b="1" baseline="0" dirty="0">
                <a:latin typeface="Arial" charset="0"/>
              </a:rPr>
              <a:t>to September </a:t>
            </a:r>
            <a:r>
              <a:rPr lang="en-US" sz="4000" b="1" baseline="0" dirty="0" smtClean="0">
                <a:latin typeface="Arial" charset="0"/>
              </a:rPr>
              <a:t>2007 </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1400 to </a:t>
            </a:r>
            <a:r>
              <a:rPr lang="en-US" sz="4000" b="1" baseline="0" dirty="0">
                <a:latin typeface="Arial" charset="0"/>
              </a:rPr>
              <a:t>1600 h </a:t>
            </a:r>
            <a:r>
              <a:rPr lang="en-US" sz="4000" b="1" baseline="0" dirty="0" smtClean="0">
                <a:latin typeface="Arial" charset="0"/>
              </a:rPr>
              <a:t>from June </a:t>
            </a:r>
            <a:r>
              <a:rPr lang="en-US" sz="4000" b="1" baseline="0" dirty="0">
                <a:latin typeface="Arial" charset="0"/>
              </a:rPr>
              <a:t>to September in 2010, 2011 and </a:t>
            </a:r>
            <a:r>
              <a:rPr lang="en-US" sz="4000" b="1" baseline="0" dirty="0" smtClean="0">
                <a:latin typeface="Arial" charset="0"/>
              </a:rPr>
              <a:t>2012</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RT measured </a:t>
            </a:r>
            <a:r>
              <a:rPr lang="en-US" sz="4000" b="1" baseline="0" dirty="0" smtClean="0">
                <a:latin typeface="Arial" charset="0"/>
              </a:rPr>
              <a:t>under </a:t>
            </a:r>
            <a:r>
              <a:rPr lang="en-US" sz="4000" b="1" baseline="0" dirty="0">
                <a:latin typeface="Arial" charset="0"/>
              </a:rPr>
              <a:t>shade and, generally, </a:t>
            </a:r>
            <a:r>
              <a:rPr lang="en-US" sz="4000" b="1" baseline="0" dirty="0" smtClean="0">
                <a:latin typeface="Arial" charset="0"/>
              </a:rPr>
              <a:t>cows were in </a:t>
            </a:r>
            <a:r>
              <a:rPr lang="en-US" sz="4000" b="1" baseline="0" dirty="0">
                <a:latin typeface="Arial" charset="0"/>
              </a:rPr>
              <a:t>head locks </a:t>
            </a:r>
            <a:r>
              <a:rPr lang="en-US" sz="4000" b="1" baseline="0" dirty="0" smtClean="0">
                <a:latin typeface="Arial" charset="0"/>
              </a:rPr>
              <a:t>(free</a:t>
            </a:r>
            <a:r>
              <a:rPr lang="en-US" sz="4000" b="1" baseline="0" dirty="0">
                <a:latin typeface="Arial" charset="0"/>
              </a:rPr>
              <a:t>-stall barns) or </a:t>
            </a:r>
            <a:r>
              <a:rPr lang="en-US" sz="4000" b="1" baseline="0" dirty="0" smtClean="0">
                <a:latin typeface="Arial" charset="0"/>
              </a:rPr>
              <a:t>resting (tunnel</a:t>
            </a:r>
            <a:r>
              <a:rPr lang="en-US" sz="4000" b="1" baseline="0" dirty="0">
                <a:latin typeface="Arial" charset="0"/>
              </a:rPr>
              <a:t>-ventilation barns</a:t>
            </a:r>
            <a:r>
              <a:rPr lang="en-US" sz="4000" b="1" baseline="0" dirty="0" smtClean="0">
                <a:latin typeface="Arial" charset="0"/>
              </a:rPr>
              <a:t>)</a:t>
            </a:r>
          </a:p>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Data collected from days in which the THI at the time of collection was &gt; </a:t>
            </a:r>
            <a:r>
              <a:rPr lang="en-US" sz="4000" b="1" baseline="0" dirty="0" smtClean="0">
                <a:solidFill>
                  <a:srgbClr val="339933"/>
                </a:solidFill>
                <a:latin typeface="Arial" charset="0"/>
              </a:rPr>
              <a:t>78.2</a:t>
            </a:r>
            <a:endParaRPr lang="en-US" sz="4000" b="1" baseline="0" dirty="0" smtClean="0">
              <a:latin typeface="Arial" charset="0"/>
            </a:endParaRP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This indicates </a:t>
            </a:r>
            <a:r>
              <a:rPr lang="en-US" sz="4000" b="1" baseline="0" dirty="0">
                <a:latin typeface="Arial" charset="0"/>
              </a:rPr>
              <a:t>that heat stress was sufficient to cause hyperthermia </a:t>
            </a:r>
            <a:endParaRPr lang="en-US" sz="4000" b="1" baseline="0" dirty="0">
              <a:latin typeface="Arial" charset="0"/>
            </a:endParaRPr>
          </a:p>
        </p:txBody>
      </p:sp>
      <p:sp>
        <p:nvSpPr>
          <p:cNvPr id="133" name="Text Box 8"/>
          <p:cNvSpPr txBox="1">
            <a:spLocks noChangeArrowheads="1"/>
          </p:cNvSpPr>
          <p:nvPr/>
        </p:nvSpPr>
        <p:spPr bwMode="auto">
          <a:xfrm>
            <a:off x="13563600" y="5970372"/>
            <a:ext cx="118110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Materials and Methods (cont’d)</a:t>
            </a:r>
            <a:endParaRPr lang="en-US" sz="6000" b="1" baseline="0" dirty="0">
              <a:solidFill>
                <a:schemeClr val="accent2"/>
              </a:solidFill>
              <a:latin typeface="Arial" charset="0"/>
            </a:endParaRPr>
          </a:p>
        </p:txBody>
      </p:sp>
      <p:sp>
        <p:nvSpPr>
          <p:cNvPr id="150" name="Text Box 808"/>
          <p:cNvSpPr txBox="1">
            <a:spLocks noChangeArrowheads="1"/>
          </p:cNvSpPr>
          <p:nvPr/>
        </p:nvSpPr>
        <p:spPr bwMode="auto">
          <a:xfrm>
            <a:off x="13563600" y="7265772"/>
            <a:ext cx="11811000" cy="20790307"/>
          </a:xfrm>
          <a:prstGeom prst="rect">
            <a:avLst/>
          </a:prstGeom>
          <a:noFill/>
          <a:ln w="9525">
            <a:noFill/>
            <a:miter lim="800000"/>
            <a:headEnd/>
            <a:tailEnd/>
          </a:ln>
        </p:spPr>
        <p:txBody>
          <a:bodyPr wrap="square">
            <a:spAutoFit/>
          </a:bodyPr>
          <a:lstStyle/>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1,451 animals (107 cows and 1,344 bulls) had available genotypes using the </a:t>
            </a:r>
            <a:r>
              <a:rPr lang="en-US" sz="4000" b="1" baseline="0" dirty="0" err="1">
                <a:latin typeface="Arial" charset="0"/>
              </a:rPr>
              <a:t>Illumina</a:t>
            </a:r>
            <a:r>
              <a:rPr lang="en-US" sz="4000" b="1" baseline="0" dirty="0">
                <a:latin typeface="Arial" charset="0"/>
              </a:rPr>
              <a:t> BovineSNP50 </a:t>
            </a:r>
            <a:r>
              <a:rPr lang="en-US" sz="4000" b="1" baseline="0" dirty="0" err="1">
                <a:latin typeface="Arial" charset="0"/>
              </a:rPr>
              <a:t>BeadChip</a:t>
            </a:r>
            <a:r>
              <a:rPr lang="en-US" sz="4000" b="1" baseline="0" dirty="0">
                <a:latin typeface="Arial" charset="0"/>
              </a:rPr>
              <a:t> (</a:t>
            </a:r>
            <a:r>
              <a:rPr lang="en-US" sz="4000" b="1" baseline="0" dirty="0" err="1">
                <a:latin typeface="Arial" charset="0"/>
              </a:rPr>
              <a:t>Illumina</a:t>
            </a:r>
            <a:r>
              <a:rPr lang="en-US" sz="4000" b="1" baseline="0" dirty="0">
                <a:latin typeface="Arial" charset="0"/>
              </a:rPr>
              <a:t>, Inc., San Diego, CA, USA)</a:t>
            </a:r>
            <a:r>
              <a:rPr lang="en-US" sz="4000" b="1" baseline="0" dirty="0" smtClean="0">
                <a:latin typeface="Arial" charset="0"/>
              </a:rPr>
              <a:t>.</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Animals </a:t>
            </a:r>
            <a:r>
              <a:rPr lang="en-US" sz="4000" b="1" baseline="0" dirty="0">
                <a:latin typeface="Arial" charset="0"/>
              </a:rPr>
              <a:t>and SNP with call rates &lt; 0.90, SNP with minor allele frequencies &lt; 0.05, monomorphic SNP, and animals with parent-progeny conflicts were </a:t>
            </a:r>
            <a:r>
              <a:rPr lang="en-US" sz="4000" b="1" baseline="0" dirty="0" smtClean="0">
                <a:latin typeface="Arial" charset="0"/>
              </a:rPr>
              <a:t>dropped</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The final dataset included 39,759 </a:t>
            </a:r>
            <a:r>
              <a:rPr lang="en-US" sz="4000" b="1" baseline="0" dirty="0">
                <a:latin typeface="Arial" charset="0"/>
              </a:rPr>
              <a:t>SNP from 1,440 </a:t>
            </a:r>
            <a:r>
              <a:rPr lang="en-US" sz="4000" b="1" baseline="0" dirty="0" smtClean="0">
                <a:latin typeface="Arial" charset="0"/>
              </a:rPr>
              <a:t>individuals</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A </a:t>
            </a:r>
            <a:r>
              <a:rPr lang="en-US" sz="4000" b="1" baseline="0" dirty="0">
                <a:latin typeface="Arial" charset="0"/>
              </a:rPr>
              <a:t>pedigree </a:t>
            </a:r>
            <a:r>
              <a:rPr lang="en-US" sz="4000" b="1" baseline="0" dirty="0" smtClean="0">
                <a:latin typeface="Arial" charset="0"/>
              </a:rPr>
              <a:t>including </a:t>
            </a:r>
            <a:r>
              <a:rPr lang="en-US" sz="4000" b="1" baseline="0" dirty="0">
                <a:latin typeface="Arial" charset="0"/>
              </a:rPr>
              <a:t>12,346 </a:t>
            </a:r>
            <a:r>
              <a:rPr lang="en-US" sz="4000" b="1" baseline="0" dirty="0" smtClean="0">
                <a:latin typeface="Arial" charset="0"/>
              </a:rPr>
              <a:t>ancestors was </a:t>
            </a:r>
            <a:r>
              <a:rPr lang="en-US" sz="4000" b="1" baseline="0" dirty="0">
                <a:latin typeface="Arial" charset="0"/>
              </a:rPr>
              <a:t>obtained from the National Dairy </a:t>
            </a:r>
            <a:r>
              <a:rPr lang="en-US" sz="4000" b="1" baseline="0" dirty="0" smtClean="0">
                <a:latin typeface="Arial" charset="0"/>
              </a:rPr>
              <a:t>Database </a:t>
            </a:r>
            <a:r>
              <a:rPr lang="en-US" sz="4000" b="1" baseline="0" dirty="0">
                <a:latin typeface="Arial" charset="0"/>
              </a:rPr>
              <a:t>(Beltsville, MD, USA</a:t>
            </a:r>
            <a:r>
              <a:rPr lang="en-US" sz="4000" b="1" baseline="0" dirty="0" smtClean="0">
                <a:latin typeface="Arial" charset="0"/>
              </a:rPr>
              <a:t>)</a:t>
            </a:r>
          </a:p>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Single</a:t>
            </a:r>
            <a:r>
              <a:rPr lang="en-US" sz="4000" b="1" baseline="0" dirty="0">
                <a:latin typeface="Arial" charset="0"/>
              </a:rPr>
              <a:t>-step genomic BLUP (</a:t>
            </a:r>
            <a:r>
              <a:rPr lang="en-US" sz="4000" b="1" baseline="0" dirty="0" err="1">
                <a:latin typeface="Arial" charset="0"/>
              </a:rPr>
              <a:t>ssGBLUP</a:t>
            </a:r>
            <a:r>
              <a:rPr lang="en-US" sz="4000" b="1" baseline="0" dirty="0">
                <a:latin typeface="Arial" charset="0"/>
              </a:rPr>
              <a:t>) </a:t>
            </a:r>
            <a:r>
              <a:rPr lang="en-US" sz="4000" b="1" baseline="0" dirty="0" smtClean="0">
                <a:latin typeface="Arial" charset="0"/>
              </a:rPr>
              <a:t>was </a:t>
            </a:r>
            <a:r>
              <a:rPr lang="en-US" sz="4000" b="1" baseline="0" dirty="0">
                <a:latin typeface="Arial" charset="0"/>
              </a:rPr>
              <a:t>used to simultaneously estimate genomic </a:t>
            </a:r>
            <a:r>
              <a:rPr lang="en-US" sz="4000" b="1" baseline="0" dirty="0" smtClean="0">
                <a:latin typeface="Arial" charset="0"/>
              </a:rPr>
              <a:t>breeding values </a:t>
            </a:r>
            <a:r>
              <a:rPr lang="en-US" sz="4000" b="1" baseline="0" dirty="0">
                <a:latin typeface="Arial" charset="0"/>
              </a:rPr>
              <a:t>and allele substitution </a:t>
            </a:r>
            <a:r>
              <a:rPr lang="en-US" sz="4000" b="1" baseline="0" dirty="0" smtClean="0">
                <a:latin typeface="Arial" charset="0"/>
              </a:rPr>
              <a:t>effects</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Fixed </a:t>
            </a:r>
            <a:r>
              <a:rPr lang="en-US" sz="4000" b="1" baseline="0" dirty="0">
                <a:latin typeface="Arial" charset="0"/>
              </a:rPr>
              <a:t>effects </a:t>
            </a:r>
            <a:r>
              <a:rPr lang="en-US" sz="4000" b="1" baseline="0" dirty="0" smtClean="0">
                <a:latin typeface="Arial" charset="0"/>
              </a:rPr>
              <a:t>were parity</a:t>
            </a:r>
            <a:r>
              <a:rPr lang="en-US" sz="4000" b="1" baseline="0" dirty="0">
                <a:latin typeface="Arial" charset="0"/>
              </a:rPr>
              <a:t>, </a:t>
            </a:r>
            <a:r>
              <a:rPr lang="en-US" sz="4000" b="1" baseline="0" dirty="0" smtClean="0">
                <a:latin typeface="Arial" charset="0"/>
              </a:rPr>
              <a:t>year, </a:t>
            </a:r>
            <a:r>
              <a:rPr lang="en-US" sz="4000" b="1" baseline="0" dirty="0">
                <a:latin typeface="Arial" charset="0"/>
              </a:rPr>
              <a:t>stage of </a:t>
            </a:r>
            <a:r>
              <a:rPr lang="en-US" sz="4000" b="1" baseline="0" dirty="0" smtClean="0">
                <a:latin typeface="Arial" charset="0"/>
              </a:rPr>
              <a:t>lactation, </a:t>
            </a:r>
            <a:r>
              <a:rPr lang="en-US" sz="4000" b="1" baseline="0" dirty="0">
                <a:latin typeface="Arial" charset="0"/>
              </a:rPr>
              <a:t>location of </a:t>
            </a:r>
            <a:r>
              <a:rPr lang="en-US" sz="4000" b="1" baseline="0" dirty="0" smtClean="0">
                <a:latin typeface="Arial" charset="0"/>
              </a:rPr>
              <a:t>cows, </a:t>
            </a:r>
            <a:r>
              <a:rPr lang="en-US" sz="4000" b="1" baseline="0" dirty="0">
                <a:latin typeface="Arial" charset="0"/>
              </a:rPr>
              <a:t>farm </a:t>
            </a:r>
            <a:r>
              <a:rPr lang="en-US" sz="4000" b="1" baseline="0" dirty="0" smtClean="0">
                <a:latin typeface="Arial" charset="0"/>
              </a:rPr>
              <a:t>type, technician, </a:t>
            </a:r>
            <a:r>
              <a:rPr lang="en-US" sz="4000" b="1" baseline="0" dirty="0">
                <a:latin typeface="Arial" charset="0"/>
              </a:rPr>
              <a:t>and farm. THI and milk yield </a:t>
            </a:r>
            <a:r>
              <a:rPr lang="en-US" sz="4000" b="1" baseline="0" dirty="0" smtClean="0">
                <a:latin typeface="Arial" charset="0"/>
              </a:rPr>
              <a:t>were </a:t>
            </a:r>
            <a:r>
              <a:rPr lang="en-US" sz="4000" b="1" baseline="0" dirty="0">
                <a:latin typeface="Arial" charset="0"/>
              </a:rPr>
              <a:t>included as </a:t>
            </a:r>
            <a:r>
              <a:rPr lang="en-US" sz="4000" b="1" baseline="0" dirty="0" smtClean="0">
                <a:latin typeface="Arial" charset="0"/>
              </a:rPr>
              <a:t>covariates</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Random effects were additive animal, permanent environment, and random residual error</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Results </a:t>
            </a:r>
            <a:r>
              <a:rPr lang="en-US" sz="4000" b="1" baseline="0" dirty="0">
                <a:latin typeface="Arial" charset="0"/>
              </a:rPr>
              <a:t>were calculated using a Bayes A model as implemented in the BLUPF90 </a:t>
            </a:r>
            <a:r>
              <a:rPr lang="en-US" sz="4000" b="1" baseline="0" dirty="0" smtClean="0">
                <a:latin typeface="Arial" charset="0"/>
              </a:rPr>
              <a:t>program </a:t>
            </a:r>
            <a:r>
              <a:rPr lang="en-US" sz="4000" b="1" baseline="0" dirty="0">
                <a:latin typeface="Arial" charset="0"/>
              </a:rPr>
              <a:t>modified for genomic </a:t>
            </a:r>
            <a:r>
              <a:rPr lang="en-US" sz="4000" b="1" baseline="0" dirty="0" smtClean="0">
                <a:latin typeface="Arial" charset="0"/>
              </a:rPr>
              <a:t>analyses.</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GWAS </a:t>
            </a:r>
            <a:r>
              <a:rPr lang="en-US" sz="4000" b="1" baseline="0" dirty="0">
                <a:latin typeface="Arial" charset="0"/>
              </a:rPr>
              <a:t>for RT were conducted with individual SNP effects, as well as moving averages of 2, 3, 4, 5, and 10 consecutive SNP, using the POSTGSF90 </a:t>
            </a:r>
            <a:r>
              <a:rPr lang="en-US" sz="4000" b="1" baseline="0" dirty="0" smtClean="0">
                <a:latin typeface="Arial" charset="0"/>
              </a:rPr>
              <a:t>package</a:t>
            </a:r>
          </a:p>
        </p:txBody>
      </p:sp>
      <p:sp>
        <p:nvSpPr>
          <p:cNvPr id="162" name="Text Box 8"/>
          <p:cNvSpPr txBox="1">
            <a:spLocks noChangeArrowheads="1"/>
          </p:cNvSpPr>
          <p:nvPr/>
        </p:nvSpPr>
        <p:spPr bwMode="auto">
          <a:xfrm>
            <a:off x="13563600" y="27417464"/>
            <a:ext cx="118110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Key Results</a:t>
            </a:r>
            <a:endParaRPr lang="en-US" sz="6000" b="1" baseline="0" dirty="0">
              <a:solidFill>
                <a:schemeClr val="accent2"/>
              </a:solidFill>
              <a:latin typeface="Arial" charset="0"/>
            </a:endParaRPr>
          </a:p>
        </p:txBody>
      </p:sp>
      <p:sp>
        <p:nvSpPr>
          <p:cNvPr id="163" name="Text Box 808"/>
          <p:cNvSpPr txBox="1">
            <a:spLocks noChangeArrowheads="1"/>
          </p:cNvSpPr>
          <p:nvPr/>
        </p:nvSpPr>
        <p:spPr bwMode="auto">
          <a:xfrm>
            <a:off x="13487400" y="28704867"/>
            <a:ext cx="11887200" cy="8633133"/>
          </a:xfrm>
          <a:prstGeom prst="rect">
            <a:avLst/>
          </a:prstGeom>
          <a:noFill/>
          <a:ln w="9525">
            <a:noFill/>
            <a:miter lim="800000"/>
            <a:headEnd/>
            <a:tailEnd/>
          </a:ln>
        </p:spPr>
        <p:txBody>
          <a:bodyPr wrap="square">
            <a:spAutoFit/>
          </a:bodyPr>
          <a:lstStyle/>
          <a:p>
            <a:pPr marL="790575" lvl="1" indent="-333375" defTabSz="457200" eaLnBrk="0" hangingPunct="0">
              <a:spcBef>
                <a:spcPts val="1400"/>
              </a:spcBef>
              <a:buClr>
                <a:srgbClr val="339933"/>
              </a:buClr>
              <a:buSzPct val="130000"/>
              <a:buFont typeface="Arial" pitchFamily="34" charset="0"/>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The 20 largest explanatory </a:t>
            </a:r>
            <a:r>
              <a:rPr lang="en-US" sz="4000" b="1" baseline="0" dirty="0" smtClean="0">
                <a:latin typeface="Arial" charset="0"/>
              </a:rPr>
              <a:t>SNP for </a:t>
            </a:r>
            <a:r>
              <a:rPr lang="en-US" sz="4000" b="1" baseline="0" dirty="0">
                <a:latin typeface="Arial" charset="0"/>
              </a:rPr>
              <a:t>RT </a:t>
            </a:r>
            <a:r>
              <a:rPr lang="en-US" sz="4000" b="1" baseline="0" dirty="0" smtClean="0">
                <a:latin typeface="Arial" charset="0"/>
              </a:rPr>
              <a:t>are shown in </a:t>
            </a:r>
            <a:r>
              <a:rPr lang="en-US" sz="4000" b="1" baseline="0" dirty="0" smtClean="0">
                <a:solidFill>
                  <a:srgbClr val="339933"/>
                </a:solidFill>
                <a:latin typeface="Arial" charset="0"/>
              </a:rPr>
              <a:t>Table 1</a:t>
            </a:r>
            <a:r>
              <a:rPr lang="en-US" sz="4000" b="1" baseline="0" dirty="0" smtClean="0">
                <a:latin typeface="Arial" charset="0"/>
              </a:rPr>
              <a:t>. Allele substitution effects are plotted in </a:t>
            </a:r>
            <a:r>
              <a:rPr lang="en-US" sz="4000" b="1" baseline="0" dirty="0" smtClean="0">
                <a:solidFill>
                  <a:srgbClr val="339933"/>
                </a:solidFill>
                <a:latin typeface="Arial" charset="0"/>
              </a:rPr>
              <a:t>Figure </a:t>
            </a:r>
            <a:r>
              <a:rPr lang="en-US" sz="4000" b="1" baseline="0" dirty="0">
                <a:solidFill>
                  <a:srgbClr val="339933"/>
                </a:solidFill>
                <a:latin typeface="Arial" charset="0"/>
              </a:rPr>
              <a:t>1</a:t>
            </a:r>
            <a:r>
              <a:rPr lang="en-US" sz="4000" b="1" baseline="0" dirty="0" smtClean="0">
                <a:latin typeface="Arial" charset="0"/>
              </a:rPr>
              <a:t> as the proportion of variance explained.</a:t>
            </a:r>
          </a:p>
          <a:p>
            <a:pPr marL="790575" lvl="1" indent="-333375" defTabSz="457200" eaLnBrk="0" hangingPunct="0">
              <a:spcBef>
                <a:spcPts val="1400"/>
              </a:spcBef>
              <a:buClr>
                <a:srgbClr val="339933"/>
              </a:buClr>
              <a:buSzPct val="130000"/>
              <a:buFont typeface="Arial" pitchFamily="34" charset="0"/>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The largest proportion </a:t>
            </a:r>
            <a:r>
              <a:rPr lang="en-US" sz="4000" b="1" baseline="0" dirty="0">
                <a:latin typeface="Arial" charset="0"/>
              </a:rPr>
              <a:t>of </a:t>
            </a:r>
            <a:r>
              <a:rPr lang="en-US" sz="4000" b="1" baseline="0" dirty="0" smtClean="0">
                <a:latin typeface="Arial" charset="0"/>
              </a:rPr>
              <a:t>variance </a:t>
            </a:r>
            <a:r>
              <a:rPr lang="en-US" sz="4000" b="1" baseline="0" dirty="0">
                <a:latin typeface="Arial" charset="0"/>
              </a:rPr>
              <a:t>was explained </a:t>
            </a:r>
            <a:r>
              <a:rPr lang="en-US" sz="4000" b="1" baseline="0" dirty="0" smtClean="0">
                <a:latin typeface="Arial" charset="0"/>
              </a:rPr>
              <a:t>by a region on BTA 24:</a:t>
            </a:r>
          </a:p>
          <a:p>
            <a:pPr marL="1247775" lvl="2" indent="-333375" defTabSz="457200" eaLnBrk="0" hangingPunct="0">
              <a:spcBef>
                <a:spcPts val="1400"/>
              </a:spcBef>
              <a:buClr>
                <a:srgbClr val="339933"/>
              </a:buClr>
              <a:buSzPct val="130000"/>
              <a:buFont typeface="Arial" pitchFamily="34" charset="0"/>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The </a:t>
            </a:r>
            <a:r>
              <a:rPr lang="en-US" sz="4000" b="1" baseline="0" dirty="0">
                <a:latin typeface="Arial" charset="0"/>
              </a:rPr>
              <a:t>region is flanked by a U1 </a:t>
            </a:r>
            <a:r>
              <a:rPr lang="en-US" sz="4000" b="1" baseline="0" dirty="0" err="1">
                <a:latin typeface="Arial" charset="0"/>
              </a:rPr>
              <a:t>spliceosomal</a:t>
            </a:r>
            <a:r>
              <a:rPr lang="en-US" sz="4000" b="1" baseline="0" dirty="0">
                <a:latin typeface="Arial" charset="0"/>
              </a:rPr>
              <a:t> RNA (</a:t>
            </a:r>
            <a:r>
              <a:rPr lang="en-US" sz="4000" b="1" i="1" baseline="0" dirty="0">
                <a:latin typeface="Arial" charset="0"/>
              </a:rPr>
              <a:t>U1</a:t>
            </a:r>
            <a:r>
              <a:rPr lang="en-US" sz="4000" b="1" baseline="0" dirty="0">
                <a:latin typeface="Arial" charset="0"/>
              </a:rPr>
              <a:t>) </a:t>
            </a:r>
            <a:r>
              <a:rPr lang="en-US" sz="4000" b="1" baseline="0" dirty="0" smtClean="0">
                <a:latin typeface="Arial" charset="0"/>
              </a:rPr>
              <a:t>and </a:t>
            </a:r>
            <a:r>
              <a:rPr lang="en-US" sz="4000" b="1" baseline="0" dirty="0">
                <a:latin typeface="Arial" charset="0"/>
              </a:rPr>
              <a:t>a cadherin-2 (</a:t>
            </a:r>
            <a:r>
              <a:rPr lang="en-US" sz="4000" b="1" i="1" baseline="0" dirty="0">
                <a:latin typeface="Arial" charset="0"/>
              </a:rPr>
              <a:t>NCAD</a:t>
            </a:r>
            <a:r>
              <a:rPr lang="en-US" sz="4000" b="1" baseline="0" dirty="0" smtClean="0">
                <a:latin typeface="Arial" charset="0"/>
              </a:rPr>
              <a:t>).</a:t>
            </a:r>
          </a:p>
          <a:p>
            <a:pPr marL="1247775" lvl="2" indent="-333375" defTabSz="457200" eaLnBrk="0" hangingPunct="0">
              <a:spcBef>
                <a:spcPts val="1400"/>
              </a:spcBef>
              <a:buClr>
                <a:srgbClr val="339933"/>
              </a:buClr>
              <a:buSzPct val="130000"/>
              <a:buFont typeface="Arial" pitchFamily="34" charset="0"/>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i="1" baseline="0" dirty="0" smtClean="0">
                <a:latin typeface="Arial" charset="0"/>
              </a:rPr>
              <a:t>U1</a:t>
            </a:r>
            <a:r>
              <a:rPr lang="en-US" sz="4000" b="1" baseline="0" dirty="0" smtClean="0">
                <a:latin typeface="Arial" charset="0"/>
              </a:rPr>
              <a:t> is </a:t>
            </a:r>
            <a:r>
              <a:rPr lang="en-US" sz="4000" b="1" baseline="0" dirty="0">
                <a:latin typeface="Arial" charset="0"/>
              </a:rPr>
              <a:t>involved in </a:t>
            </a:r>
            <a:r>
              <a:rPr lang="en-US" sz="4000" b="1" baseline="0" dirty="0" err="1">
                <a:latin typeface="Arial" charset="0"/>
              </a:rPr>
              <a:t>postranscriptional</a:t>
            </a:r>
            <a:r>
              <a:rPr lang="en-US" sz="4000" b="1" baseline="0" dirty="0">
                <a:latin typeface="Arial" charset="0"/>
              </a:rPr>
              <a:t> modification and regulation of mRNA </a:t>
            </a:r>
            <a:r>
              <a:rPr lang="en-US" sz="4000" b="1" baseline="0" dirty="0" smtClean="0">
                <a:latin typeface="Arial" charset="0"/>
              </a:rPr>
              <a:t>length, which </a:t>
            </a:r>
            <a:r>
              <a:rPr lang="en-US" sz="4000" b="1" baseline="0" dirty="0">
                <a:latin typeface="Arial" charset="0"/>
              </a:rPr>
              <a:t>could be related to changes in gene expression in cells exposed to elevated </a:t>
            </a:r>
            <a:r>
              <a:rPr lang="en-US" sz="4000" b="1" baseline="0" dirty="0" smtClean="0">
                <a:latin typeface="Arial" charset="0"/>
              </a:rPr>
              <a:t>temperature.</a:t>
            </a:r>
            <a:endParaRPr lang="en-US" sz="4000" b="1" baseline="0" dirty="0" smtClean="0">
              <a:latin typeface="Arial"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662965901"/>
              </p:ext>
            </p:extLst>
          </p:nvPr>
        </p:nvGraphicFramePr>
        <p:xfrm>
          <a:off x="26435050" y="8850312"/>
          <a:ext cx="11137900" cy="7227888"/>
        </p:xfrm>
        <a:graphic>
          <a:graphicData uri="http://schemas.openxmlformats.org/presentationml/2006/ole">
            <mc:AlternateContent xmlns:mc="http://schemas.openxmlformats.org/markup-compatibility/2006">
              <mc:Choice xmlns:v="urn:schemas-microsoft-com:vml" Requires="v">
                <p:oleObj spid="_x0000_s1035" name="Document" r:id="rId3" imgW="5969000" imgH="3873500" progId="Word.Document.12">
                  <p:embed/>
                </p:oleObj>
              </mc:Choice>
              <mc:Fallback>
                <p:oleObj name="Document" r:id="rId3" imgW="5969000" imgH="3873500" progId="Word.Document.12">
                  <p:embed/>
                  <p:pic>
                    <p:nvPicPr>
                      <p:cNvPr id="0" name=""/>
                      <p:cNvPicPr/>
                      <p:nvPr/>
                    </p:nvPicPr>
                    <p:blipFill>
                      <a:blip r:embed="rId4"/>
                      <a:stretch>
                        <a:fillRect/>
                      </a:stretch>
                    </p:blipFill>
                    <p:spPr>
                      <a:xfrm>
                        <a:off x="26435050" y="8850312"/>
                        <a:ext cx="11137900" cy="7227888"/>
                      </a:xfrm>
                      <a:prstGeom prst="rect">
                        <a:avLst/>
                      </a:prstGeom>
                    </p:spPr>
                  </p:pic>
                </p:oleObj>
              </mc:Fallback>
            </mc:AlternateContent>
          </a:graphicData>
        </a:graphic>
      </p:graphicFrame>
      <p:pic>
        <p:nvPicPr>
          <p:cNvPr id="164" name="Picture 163" descr="Dikmen et al., Figure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0" y="29794200"/>
            <a:ext cx="12573000" cy="8382000"/>
          </a:xfrm>
          <a:prstGeom prst="rect">
            <a:avLst/>
          </a:prstGeom>
        </p:spPr>
      </p:pic>
      <p:sp>
        <p:nvSpPr>
          <p:cNvPr id="165" name="Text Box 808"/>
          <p:cNvSpPr txBox="1">
            <a:spLocks noChangeArrowheads="1"/>
          </p:cNvSpPr>
          <p:nvPr/>
        </p:nvSpPr>
        <p:spPr bwMode="auto">
          <a:xfrm>
            <a:off x="25908000" y="16273652"/>
            <a:ext cx="12573000" cy="11454418"/>
          </a:xfrm>
          <a:prstGeom prst="rect">
            <a:avLst/>
          </a:prstGeom>
          <a:noFill/>
          <a:ln w="9525">
            <a:noFill/>
            <a:miter lim="800000"/>
            <a:headEnd/>
            <a:tailEnd/>
          </a:ln>
        </p:spPr>
        <p:txBody>
          <a:bodyPr wrap="square">
            <a:spAutoFit/>
          </a:bodyPr>
          <a:lstStyle/>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A </a:t>
            </a:r>
            <a:r>
              <a:rPr lang="en-US" sz="4000" b="1" baseline="0" dirty="0">
                <a:latin typeface="Arial" charset="0"/>
              </a:rPr>
              <a:t>SNP at 58,500,249 </a:t>
            </a:r>
            <a:r>
              <a:rPr lang="en-US" sz="4000" b="1" baseline="0" dirty="0" err="1" smtClean="0">
                <a:latin typeface="Arial" charset="0"/>
              </a:rPr>
              <a:t>bp</a:t>
            </a:r>
            <a:r>
              <a:rPr lang="en-US" sz="4000" b="1" baseline="0" dirty="0" smtClean="0">
                <a:latin typeface="Arial" charset="0"/>
              </a:rPr>
              <a:t> on BTA 16 is near </a:t>
            </a:r>
            <a:r>
              <a:rPr lang="en-US" sz="4000" b="1" i="1" baseline="0" dirty="0" smtClean="0">
                <a:latin typeface="Arial" charset="0"/>
              </a:rPr>
              <a:t>SNORA19</a:t>
            </a:r>
            <a:r>
              <a:rPr lang="en-US" sz="4000" b="1" baseline="0" dirty="0" smtClean="0">
                <a:latin typeface="Arial" charset="0"/>
              </a:rPr>
              <a:t>, </a:t>
            </a:r>
            <a:r>
              <a:rPr lang="en-US" sz="4000" b="1" i="1" baseline="0" dirty="0" smtClean="0">
                <a:latin typeface="Arial" charset="0"/>
              </a:rPr>
              <a:t>RFWD2</a:t>
            </a:r>
            <a:r>
              <a:rPr lang="en-US" sz="4000" b="1" baseline="0" dirty="0" smtClean="0">
                <a:latin typeface="Arial" charset="0"/>
              </a:rPr>
              <a:t>, </a:t>
            </a:r>
            <a:r>
              <a:rPr lang="en-US" sz="4000" b="1" baseline="0" dirty="0">
                <a:latin typeface="Arial" charset="0"/>
              </a:rPr>
              <a:t>and </a:t>
            </a:r>
            <a:r>
              <a:rPr lang="en-US" sz="4000" b="1" i="1" baseline="0" dirty="0" smtClean="0">
                <a:latin typeface="Arial" charset="0"/>
              </a:rPr>
              <a:t>SCARNA3</a:t>
            </a:r>
            <a:r>
              <a:rPr lang="en-US" sz="4000" b="1" baseline="0" dirty="0" smtClean="0">
                <a:latin typeface="Arial" charset="0"/>
              </a:rPr>
              <a:t>.</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i="1" baseline="0" dirty="0" smtClean="0">
                <a:latin typeface="Arial" charset="0"/>
              </a:rPr>
              <a:t>SNORA19</a:t>
            </a:r>
            <a:r>
              <a:rPr lang="en-US" sz="4000" b="1" baseline="0" dirty="0" smtClean="0">
                <a:latin typeface="Arial" charset="0"/>
              </a:rPr>
              <a:t> is involved </a:t>
            </a:r>
            <a:r>
              <a:rPr lang="en-US" sz="4000" b="1" baseline="0" dirty="0">
                <a:latin typeface="Arial" charset="0"/>
              </a:rPr>
              <a:t>in </a:t>
            </a:r>
            <a:r>
              <a:rPr lang="en-US" sz="4000" b="1" baseline="0" dirty="0" smtClean="0">
                <a:latin typeface="Arial" charset="0"/>
              </a:rPr>
              <a:t>initiation </a:t>
            </a:r>
            <a:r>
              <a:rPr lang="en-US" sz="4000" b="1" baseline="0" dirty="0">
                <a:latin typeface="Arial" charset="0"/>
              </a:rPr>
              <a:t>of </a:t>
            </a:r>
            <a:r>
              <a:rPr lang="en-US" sz="4000" b="1" baseline="0" dirty="0" smtClean="0">
                <a:latin typeface="Arial" charset="0"/>
              </a:rPr>
              <a:t>translation.</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i="1" baseline="0" dirty="0" smtClean="0">
                <a:latin typeface="Arial" charset="0"/>
              </a:rPr>
              <a:t>SCARNA3</a:t>
            </a:r>
            <a:r>
              <a:rPr lang="en-US" sz="4000" b="1" baseline="0" dirty="0" smtClean="0">
                <a:latin typeface="Arial" charset="0"/>
              </a:rPr>
              <a:t> encodes </a:t>
            </a:r>
            <a:r>
              <a:rPr lang="en-US" sz="4000" b="1" baseline="0" dirty="0">
                <a:latin typeface="Arial" charset="0"/>
              </a:rPr>
              <a:t>a small </a:t>
            </a:r>
            <a:r>
              <a:rPr lang="en-US" sz="4000" b="1" baseline="0" dirty="0" err="1" smtClean="0">
                <a:latin typeface="Arial" charset="0"/>
              </a:rPr>
              <a:t>nucleolar</a:t>
            </a:r>
            <a:r>
              <a:rPr lang="en-US" sz="4000" b="1" baseline="0" dirty="0" smtClean="0">
                <a:latin typeface="Arial" charset="0"/>
              </a:rPr>
              <a:t> </a:t>
            </a:r>
            <a:r>
              <a:rPr lang="en-US" sz="4000" b="1" baseline="0" dirty="0">
                <a:latin typeface="Arial" charset="0"/>
              </a:rPr>
              <a:t>RNA similar </a:t>
            </a:r>
            <a:r>
              <a:rPr lang="en-US" sz="4000" b="1" baseline="0" dirty="0" smtClean="0">
                <a:latin typeface="Arial" charset="0"/>
              </a:rPr>
              <a:t>to </a:t>
            </a:r>
            <a:r>
              <a:rPr lang="en-US" sz="4000" b="1" i="1" baseline="0" dirty="0">
                <a:latin typeface="Arial" charset="0"/>
              </a:rPr>
              <a:t>SNORA19</a:t>
            </a:r>
            <a:r>
              <a:rPr lang="en-US" sz="4000" b="1" baseline="0" dirty="0" smtClean="0">
                <a:latin typeface="Arial" charset="0"/>
              </a:rPr>
              <a:t>.</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i="1" baseline="0" dirty="0" smtClean="0">
                <a:latin typeface="Arial" charset="0"/>
              </a:rPr>
              <a:t>RFWD12</a:t>
            </a:r>
            <a:r>
              <a:rPr lang="en-US" sz="4000" b="1" baseline="0" dirty="0" smtClean="0">
                <a:latin typeface="Arial" charset="0"/>
              </a:rPr>
              <a:t> encodes a protein </a:t>
            </a:r>
            <a:r>
              <a:rPr lang="en-US" sz="4000" b="1" baseline="0" dirty="0">
                <a:latin typeface="Arial" charset="0"/>
              </a:rPr>
              <a:t>ligase, </a:t>
            </a:r>
            <a:r>
              <a:rPr lang="en-US" sz="4000" b="1" baseline="0" dirty="0" smtClean="0">
                <a:latin typeface="Arial" charset="0"/>
              </a:rPr>
              <a:t>that </a:t>
            </a:r>
            <a:r>
              <a:rPr lang="en-US" sz="4000" b="1" baseline="0" dirty="0">
                <a:latin typeface="Arial" charset="0"/>
              </a:rPr>
              <a:t>selects proteins for </a:t>
            </a:r>
            <a:r>
              <a:rPr lang="en-US" sz="4000" b="1" baseline="0" dirty="0" err="1">
                <a:latin typeface="Arial" charset="0"/>
              </a:rPr>
              <a:t>proteasomal</a:t>
            </a:r>
            <a:r>
              <a:rPr lang="en-US" sz="4000" b="1" baseline="0" dirty="0">
                <a:latin typeface="Arial" charset="0"/>
              </a:rPr>
              <a:t> </a:t>
            </a:r>
            <a:r>
              <a:rPr lang="en-US" sz="4000" b="1" baseline="0" dirty="0" smtClean="0">
                <a:latin typeface="Arial" charset="0"/>
              </a:rPr>
              <a:t>degradation.</a:t>
            </a:r>
            <a:endParaRPr lang="en-US" sz="4000" b="1" baseline="0" dirty="0">
              <a:latin typeface="Arial" charset="0"/>
            </a:endParaRPr>
          </a:p>
          <a:p>
            <a:pPr marL="333375"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A consensus </a:t>
            </a:r>
            <a:r>
              <a:rPr lang="en-US" sz="4000" b="1" baseline="0" dirty="0">
                <a:latin typeface="Arial" charset="0"/>
              </a:rPr>
              <a:t>region of BTA 5 at </a:t>
            </a:r>
            <a:r>
              <a:rPr lang="en-US" sz="4000" b="1" baseline="0" dirty="0" smtClean="0">
                <a:latin typeface="Arial" charset="0"/>
              </a:rPr>
              <a:t>~89,500,000 </a:t>
            </a:r>
            <a:r>
              <a:rPr lang="en-US" sz="4000" b="1" baseline="0" dirty="0" err="1">
                <a:latin typeface="Arial" charset="0"/>
              </a:rPr>
              <a:t>bp</a:t>
            </a:r>
            <a:r>
              <a:rPr lang="en-US" sz="4000" b="1" baseline="0" dirty="0">
                <a:latin typeface="Arial" charset="0"/>
              </a:rPr>
              <a:t> </a:t>
            </a:r>
            <a:r>
              <a:rPr lang="en-US" sz="4000" b="1" baseline="0" dirty="0" smtClean="0">
                <a:latin typeface="Arial" charset="0"/>
              </a:rPr>
              <a:t>is flanked by solute </a:t>
            </a:r>
            <a:r>
              <a:rPr lang="en-US" sz="4000" b="1" baseline="0" dirty="0">
                <a:latin typeface="Arial" charset="0"/>
              </a:rPr>
              <a:t>carrier organic anion transporter family member 1C1 (</a:t>
            </a:r>
            <a:r>
              <a:rPr lang="en-US" sz="4000" b="1" i="1" baseline="0" dirty="0">
                <a:latin typeface="Arial" charset="0"/>
              </a:rPr>
              <a:t>SLCO1C1</a:t>
            </a:r>
            <a:r>
              <a:rPr lang="en-US" sz="4000" b="1" baseline="0" dirty="0">
                <a:latin typeface="Arial" charset="0"/>
              </a:rPr>
              <a:t>) and a </a:t>
            </a:r>
            <a:r>
              <a:rPr lang="en-US" sz="4000" b="1" baseline="0" dirty="0" err="1">
                <a:latin typeface="Arial" charset="0"/>
              </a:rPr>
              <a:t>phosphodiesterase</a:t>
            </a:r>
            <a:r>
              <a:rPr lang="en-US" sz="4000" b="1" baseline="0" dirty="0">
                <a:latin typeface="Arial" charset="0"/>
              </a:rPr>
              <a:t> (</a:t>
            </a:r>
            <a:r>
              <a:rPr lang="en-US" sz="4000" b="1" i="1" baseline="0" dirty="0">
                <a:latin typeface="Arial" charset="0"/>
              </a:rPr>
              <a:t>PDE3A</a:t>
            </a:r>
            <a:r>
              <a:rPr lang="en-US" sz="4000" b="1" baseline="0" dirty="0">
                <a:latin typeface="Arial" charset="0"/>
              </a:rPr>
              <a:t>)</a:t>
            </a:r>
            <a:r>
              <a:rPr lang="en-US" sz="4000" b="1" baseline="0" dirty="0" smtClean="0">
                <a:latin typeface="Arial" charset="0"/>
              </a:rPr>
              <a:t>.</a:t>
            </a:r>
          </a:p>
          <a:p>
            <a:pPr marL="790575" lvl="1" indent="-333375" defTabSz="457200" eaLnBrk="0" hangingPunct="0">
              <a:spcBef>
                <a:spcPts val="1400"/>
              </a:spcBef>
              <a:buClr>
                <a:srgbClr val="339933"/>
              </a:buClr>
              <a:buSzPct val="130000"/>
              <a:buFontTx/>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Human </a:t>
            </a:r>
            <a:r>
              <a:rPr lang="en-US" sz="4000" b="1" i="1" baseline="0" dirty="0" smtClean="0">
                <a:latin typeface="Arial" charset="0"/>
              </a:rPr>
              <a:t>SLCO1C1</a:t>
            </a:r>
            <a:r>
              <a:rPr lang="en-US" sz="4000" b="1" baseline="0" dirty="0" smtClean="0">
                <a:latin typeface="Arial" charset="0"/>
              </a:rPr>
              <a:t> </a:t>
            </a:r>
            <a:r>
              <a:rPr lang="en-US" sz="4000" b="1" baseline="0" dirty="0">
                <a:latin typeface="Arial" charset="0"/>
              </a:rPr>
              <a:t>mediates the Na+-independent high-affinity transport of </a:t>
            </a:r>
            <a:r>
              <a:rPr lang="en-US" sz="4000" b="1" baseline="0" dirty="0" err="1">
                <a:latin typeface="Arial" charset="0"/>
              </a:rPr>
              <a:t>thyroxine</a:t>
            </a:r>
            <a:r>
              <a:rPr lang="en-US" sz="4000" b="1" baseline="0" dirty="0">
                <a:latin typeface="Arial" charset="0"/>
              </a:rPr>
              <a:t> and reverse </a:t>
            </a:r>
            <a:r>
              <a:rPr lang="en-US" sz="4000" b="1" baseline="0" dirty="0" err="1" smtClean="0">
                <a:latin typeface="Arial" charset="0"/>
              </a:rPr>
              <a:t>triiodothyronine</a:t>
            </a:r>
            <a:r>
              <a:rPr lang="en-US" sz="4000" b="1" baseline="0" dirty="0" smtClean="0">
                <a:latin typeface="Arial" charset="0"/>
              </a:rPr>
              <a:t>, and may be involved in the </a:t>
            </a:r>
            <a:r>
              <a:rPr lang="en-US" sz="4000" b="1" baseline="0" dirty="0">
                <a:latin typeface="Arial" charset="0"/>
              </a:rPr>
              <a:t>mechanism which depresses plasma </a:t>
            </a:r>
            <a:r>
              <a:rPr lang="en-US" sz="4000" b="1" baseline="0" dirty="0" err="1">
                <a:latin typeface="Arial" charset="0"/>
              </a:rPr>
              <a:t>thyroxine</a:t>
            </a:r>
            <a:r>
              <a:rPr lang="en-US" sz="4000" b="1" baseline="0" dirty="0">
                <a:latin typeface="Arial" charset="0"/>
              </a:rPr>
              <a:t> concentrations in heat-stressed dairy </a:t>
            </a:r>
            <a:r>
              <a:rPr lang="en-US" sz="4000" b="1" baseline="0" dirty="0" smtClean="0">
                <a:latin typeface="Arial" charset="0"/>
              </a:rPr>
              <a:t>cows.</a:t>
            </a:r>
            <a:endParaRPr lang="en-US" sz="4000" b="1" baseline="0" dirty="0">
              <a:latin typeface="Arial" charset="0"/>
            </a:endParaRPr>
          </a:p>
        </p:txBody>
      </p:sp>
      <p:sp>
        <p:nvSpPr>
          <p:cNvPr id="166" name="Text Box 8"/>
          <p:cNvSpPr txBox="1">
            <a:spLocks noChangeArrowheads="1"/>
          </p:cNvSpPr>
          <p:nvPr/>
        </p:nvSpPr>
        <p:spPr bwMode="auto">
          <a:xfrm>
            <a:off x="39471600" y="21671101"/>
            <a:ext cx="109728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Acknowledgments</a:t>
            </a:r>
            <a:endParaRPr lang="en-US" sz="6000" b="1" baseline="0" dirty="0">
              <a:solidFill>
                <a:schemeClr val="accent2"/>
              </a:solidFill>
              <a:latin typeface="Arial" charset="0"/>
            </a:endParaRPr>
          </a:p>
        </p:txBody>
      </p:sp>
      <p:sp>
        <p:nvSpPr>
          <p:cNvPr id="170" name="TextBox 169"/>
          <p:cNvSpPr txBox="1"/>
          <p:nvPr/>
        </p:nvSpPr>
        <p:spPr>
          <a:xfrm>
            <a:off x="38709600" y="7239000"/>
            <a:ext cx="12039600" cy="14173111"/>
          </a:xfrm>
          <a:prstGeom prst="rect">
            <a:avLst/>
          </a:prstGeom>
          <a:noFill/>
        </p:spPr>
        <p:txBody>
          <a:bodyPr wrap="square" rtlCol="0">
            <a:spAutoFit/>
          </a:bodyPr>
          <a:lstStyle/>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a:latin typeface="Arial" charset="0"/>
              </a:rPr>
              <a:t>The </a:t>
            </a:r>
            <a:r>
              <a:rPr lang="en-US" sz="4000" b="1" baseline="0" dirty="0" smtClean="0">
                <a:latin typeface="Arial" charset="0"/>
              </a:rPr>
              <a:t>QTL identified in </a:t>
            </a:r>
            <a:r>
              <a:rPr lang="en-US" sz="4000" b="1" baseline="0" dirty="0">
                <a:latin typeface="Arial" charset="0"/>
              </a:rPr>
              <a:t>this study </a:t>
            </a:r>
            <a:r>
              <a:rPr lang="en-US" sz="4000" b="1" baseline="0" dirty="0" smtClean="0">
                <a:latin typeface="Arial" charset="0"/>
              </a:rPr>
              <a:t>may be useful for </a:t>
            </a:r>
            <a:r>
              <a:rPr lang="en-US" sz="4000" b="1" baseline="0" dirty="0">
                <a:latin typeface="Arial" charset="0"/>
              </a:rPr>
              <a:t>genetic selection </a:t>
            </a:r>
            <a:r>
              <a:rPr lang="en-US" sz="4000" b="1" baseline="0" dirty="0" smtClean="0">
                <a:latin typeface="Arial" charset="0"/>
              </a:rPr>
              <a:t>for </a:t>
            </a:r>
            <a:r>
              <a:rPr lang="en-US" sz="4000" b="1" baseline="0" dirty="0" err="1" smtClean="0">
                <a:latin typeface="Arial" charset="0"/>
              </a:rPr>
              <a:t>thermotolerance</a:t>
            </a:r>
            <a:r>
              <a:rPr lang="en-US" sz="4000" b="1" baseline="0" dirty="0" smtClean="0">
                <a:latin typeface="Arial" charset="0"/>
              </a:rPr>
              <a:t>, although additional data are needed to compute high-reliability genetic predictions.</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Several </a:t>
            </a:r>
            <a:r>
              <a:rPr lang="en-US" sz="4000" b="1" baseline="0" dirty="0">
                <a:latin typeface="Arial" charset="0"/>
              </a:rPr>
              <a:t>candidate genes for regulation of RT </a:t>
            </a:r>
            <a:r>
              <a:rPr lang="en-US" sz="4000" b="1" baseline="0" dirty="0" smtClean="0">
                <a:latin typeface="Arial" charset="0"/>
              </a:rPr>
              <a:t>were identified, </a:t>
            </a:r>
            <a:r>
              <a:rPr lang="en-US" sz="4000" b="1" baseline="0" dirty="0">
                <a:latin typeface="Arial" charset="0"/>
              </a:rPr>
              <a:t>and one or more of </a:t>
            </a:r>
            <a:r>
              <a:rPr lang="en-US" sz="4000" b="1" baseline="0" dirty="0" smtClean="0">
                <a:latin typeface="Arial" charset="0"/>
              </a:rPr>
              <a:t>them </a:t>
            </a:r>
            <a:r>
              <a:rPr lang="en-US" sz="4000" b="1" baseline="0" dirty="0">
                <a:latin typeface="Arial" charset="0"/>
              </a:rPr>
              <a:t>may play an important role in physiological adaptation to heat </a:t>
            </a:r>
            <a:r>
              <a:rPr lang="en-US" sz="4000" b="1" baseline="0" dirty="0" smtClean="0">
                <a:latin typeface="Arial" charset="0"/>
              </a:rPr>
              <a:t>stress.</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One </a:t>
            </a:r>
            <a:r>
              <a:rPr lang="en-US" sz="4000" b="1" baseline="0" dirty="0">
                <a:latin typeface="Arial" charset="0"/>
              </a:rPr>
              <a:t>candidate gene, </a:t>
            </a:r>
            <a:r>
              <a:rPr lang="en-US" sz="4000" b="1" i="1" baseline="0" dirty="0">
                <a:latin typeface="Arial" charset="0"/>
              </a:rPr>
              <a:t>SLC01C1</a:t>
            </a:r>
            <a:r>
              <a:rPr lang="en-US" sz="4000" b="1" baseline="0" dirty="0">
                <a:latin typeface="Arial" charset="0"/>
              </a:rPr>
              <a:t>, which is involved in regulation of metabolic rate through transport of </a:t>
            </a:r>
            <a:r>
              <a:rPr lang="en-US" sz="4000" b="1" baseline="0" dirty="0" err="1">
                <a:latin typeface="Arial" charset="0"/>
              </a:rPr>
              <a:t>thyroxine</a:t>
            </a:r>
            <a:r>
              <a:rPr lang="en-US" sz="4000" b="1" baseline="0" dirty="0">
                <a:latin typeface="Arial" charset="0"/>
              </a:rPr>
              <a:t>, may play a </a:t>
            </a:r>
            <a:r>
              <a:rPr lang="en-US" sz="4000" b="1" baseline="0" dirty="0" smtClean="0">
                <a:latin typeface="Arial" charset="0"/>
              </a:rPr>
              <a:t>regulatory role </a:t>
            </a:r>
            <a:r>
              <a:rPr lang="en-US" sz="4000" b="1" baseline="0" dirty="0">
                <a:latin typeface="Arial" charset="0"/>
              </a:rPr>
              <a:t>in </a:t>
            </a:r>
            <a:r>
              <a:rPr lang="en-US" sz="4000" b="1" baseline="0" dirty="0" smtClean="0">
                <a:latin typeface="Arial" charset="0"/>
              </a:rPr>
              <a:t>RT.</a:t>
            </a:r>
          </a:p>
          <a:p>
            <a:pPr marL="1028700" lvl="1" indent="-571500" defTabSz="457200" eaLnBrk="0" hangingPunct="0">
              <a:spcBef>
                <a:spcPts val="1400"/>
              </a:spcBef>
              <a:buClr>
                <a:srgbClr val="339933"/>
              </a:buClr>
              <a:buSzPct val="130000"/>
              <a:buFont typeface="Arial"/>
              <a:buChar char="•"/>
              <a:tabLst>
                <a:tab pos="454025" algn="l"/>
                <a:tab pos="1066800" algn="l"/>
                <a:tab pos="1368425" algn="l"/>
                <a:tab pos="1825625" algn="l"/>
                <a:tab pos="2282825" algn="l"/>
                <a:tab pos="2740025" algn="l"/>
                <a:tab pos="3197225" algn="l"/>
                <a:tab pos="3654425" algn="l"/>
                <a:tab pos="4111625" algn="l"/>
                <a:tab pos="4568825" algn="l"/>
                <a:tab pos="5026025" algn="l"/>
                <a:tab pos="5483225" algn="l"/>
                <a:tab pos="6096000" algn="l"/>
                <a:tab pos="6397625" algn="l"/>
                <a:tab pos="6854825" algn="l"/>
                <a:tab pos="7312025" algn="l"/>
                <a:tab pos="7769225" algn="l"/>
                <a:tab pos="8226425" algn="l"/>
                <a:tab pos="8683625" algn="l"/>
                <a:tab pos="9140825" algn="l"/>
              </a:tabLst>
            </a:pPr>
            <a:r>
              <a:rPr lang="en-US" sz="4000" b="1" baseline="0" dirty="0" smtClean="0">
                <a:latin typeface="Arial" charset="0"/>
              </a:rPr>
              <a:t>More </a:t>
            </a:r>
            <a:r>
              <a:rPr lang="en-US" sz="4000" b="1" baseline="0" dirty="0">
                <a:latin typeface="Arial" charset="0"/>
              </a:rPr>
              <a:t>commonly, candidate genes play roles </a:t>
            </a:r>
            <a:r>
              <a:rPr lang="en-US" sz="4000" b="1" baseline="0" dirty="0" smtClean="0">
                <a:latin typeface="Arial" charset="0"/>
              </a:rPr>
              <a:t>important </a:t>
            </a:r>
            <a:r>
              <a:rPr lang="en-US" sz="4000" b="1" baseline="0" dirty="0">
                <a:latin typeface="Arial" charset="0"/>
              </a:rPr>
              <a:t>for stabilizing cellular function during stress. Among these are </a:t>
            </a:r>
            <a:r>
              <a:rPr lang="en-US" sz="4000" b="1" i="1" baseline="0" dirty="0">
                <a:latin typeface="Arial" charset="0"/>
              </a:rPr>
              <a:t>GOT1</a:t>
            </a:r>
            <a:r>
              <a:rPr lang="en-US" sz="4000" b="1" baseline="0" dirty="0">
                <a:latin typeface="Arial" charset="0"/>
              </a:rPr>
              <a:t>, which synthesizes the </a:t>
            </a:r>
            <a:r>
              <a:rPr lang="en-US" sz="4000" b="1" baseline="0" dirty="0" err="1">
                <a:latin typeface="Arial" charset="0"/>
              </a:rPr>
              <a:t>cytorotective</a:t>
            </a:r>
            <a:r>
              <a:rPr lang="en-US" sz="4000" b="1" baseline="0" dirty="0">
                <a:latin typeface="Arial" charset="0"/>
              </a:rPr>
              <a:t> compound </a:t>
            </a:r>
            <a:r>
              <a:rPr lang="en-US" sz="4000" b="1" baseline="0" dirty="0" err="1">
                <a:latin typeface="Arial" charset="0"/>
              </a:rPr>
              <a:t>sulphur</a:t>
            </a:r>
            <a:r>
              <a:rPr lang="en-US" sz="4000" b="1" baseline="0" dirty="0">
                <a:latin typeface="Arial" charset="0"/>
              </a:rPr>
              <a:t> dioxide, genes involved in protein </a:t>
            </a:r>
            <a:r>
              <a:rPr lang="en-US" sz="4000" b="1" baseline="0" dirty="0" err="1">
                <a:latin typeface="Arial" charset="0"/>
              </a:rPr>
              <a:t>ubiquitination</a:t>
            </a:r>
            <a:r>
              <a:rPr lang="en-US" sz="4000" b="1" baseline="0" dirty="0">
                <a:latin typeface="Arial" charset="0"/>
              </a:rPr>
              <a:t> (</a:t>
            </a:r>
            <a:r>
              <a:rPr lang="en-US" sz="4000" b="1" i="1" baseline="0" dirty="0">
                <a:latin typeface="Arial" charset="0"/>
              </a:rPr>
              <a:t>KBTBD2</a:t>
            </a:r>
            <a:r>
              <a:rPr lang="en-US" sz="4000" b="1" baseline="0" dirty="0">
                <a:latin typeface="Arial" charset="0"/>
              </a:rPr>
              <a:t> and </a:t>
            </a:r>
            <a:r>
              <a:rPr lang="en-US" sz="4000" b="1" i="1" baseline="0" dirty="0">
                <a:latin typeface="Arial" charset="0"/>
              </a:rPr>
              <a:t>RFWD12</a:t>
            </a:r>
            <a:r>
              <a:rPr lang="en-US" sz="4000" b="1" baseline="0" dirty="0">
                <a:latin typeface="Arial" charset="0"/>
              </a:rPr>
              <a:t>), and genes involved in RNA metabolism (</a:t>
            </a:r>
            <a:r>
              <a:rPr lang="en-US" sz="4000" b="1" i="1" baseline="0" dirty="0">
                <a:latin typeface="Arial" charset="0"/>
              </a:rPr>
              <a:t>LSM5</a:t>
            </a:r>
            <a:r>
              <a:rPr lang="en-US" sz="4000" b="1" baseline="0" dirty="0">
                <a:latin typeface="Arial" charset="0"/>
              </a:rPr>
              <a:t>, </a:t>
            </a:r>
            <a:r>
              <a:rPr lang="en-US" sz="4000" b="1" i="1" baseline="0" dirty="0">
                <a:latin typeface="Arial" charset="0"/>
              </a:rPr>
              <a:t>SCARNA3, SNORA19</a:t>
            </a:r>
            <a:r>
              <a:rPr lang="en-US" sz="4000" b="1" baseline="0" dirty="0">
                <a:latin typeface="Arial" charset="0"/>
              </a:rPr>
              <a:t>, and </a:t>
            </a:r>
            <a:r>
              <a:rPr lang="en-US" sz="4000" b="1" i="1" baseline="0" dirty="0">
                <a:latin typeface="Arial" charset="0"/>
              </a:rPr>
              <a:t>U1</a:t>
            </a:r>
            <a:r>
              <a:rPr lang="en-US" sz="4000" b="1" baseline="0" dirty="0">
                <a:latin typeface="Arial" charset="0"/>
              </a:rPr>
              <a:t>).</a:t>
            </a:r>
            <a:endParaRPr lang="en-US" dirty="0"/>
          </a:p>
        </p:txBody>
      </p:sp>
      <p:sp>
        <p:nvSpPr>
          <p:cNvPr id="171" name="Text Box 8"/>
          <p:cNvSpPr txBox="1">
            <a:spLocks noChangeArrowheads="1"/>
          </p:cNvSpPr>
          <p:nvPr/>
        </p:nvSpPr>
        <p:spPr bwMode="auto">
          <a:xfrm>
            <a:off x="39471600" y="5994737"/>
            <a:ext cx="10972800" cy="1015663"/>
          </a:xfrm>
          <a:prstGeom prst="rect">
            <a:avLst/>
          </a:prstGeom>
          <a:noFill/>
          <a:ln w="9525">
            <a:noFill/>
            <a:miter lim="800000"/>
            <a:headEnd/>
            <a:tailEnd/>
          </a:ln>
        </p:spPr>
        <p:txBody>
          <a:bodyPr wrap="square">
            <a:spAutoFit/>
          </a:bodyPr>
          <a:lstStyle/>
          <a:p>
            <a:pPr algn="ctr">
              <a:spcBef>
                <a:spcPct val="50000"/>
              </a:spcBef>
            </a:pPr>
            <a:r>
              <a:rPr lang="en-US" sz="6000" b="1" baseline="0" dirty="0" smtClean="0">
                <a:solidFill>
                  <a:schemeClr val="accent2"/>
                </a:solidFill>
                <a:latin typeface="Arial" charset="0"/>
              </a:rPr>
              <a:t>Conclusions</a:t>
            </a:r>
            <a:endParaRPr lang="en-US" sz="6000" b="1" baseline="0" dirty="0">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plposter">
  <a:themeElements>
    <a:clrScheme name="aiplpo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plpo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plpo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plpo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plpo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plpo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plpo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plpo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plpo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15619</TotalTime>
  <Words>1113</Words>
  <Application>Microsoft Macintosh PowerPoint</Application>
  <PresentationFormat>Custom</PresentationFormat>
  <Paragraphs>42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aiplposter</vt:lpstr>
      <vt:lpstr>Microsoft Word Document</vt:lpstr>
      <vt:lpstr>PowerPoint Presentation</vt:lpstr>
    </vt:vector>
  </TitlesOfParts>
  <Company>AIPL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Sanders</dc:creator>
  <cp:lastModifiedBy>John Cole</cp:lastModifiedBy>
  <cp:revision>451</cp:revision>
  <dcterms:created xsi:type="dcterms:W3CDTF">2006-02-01T16:37:44Z</dcterms:created>
  <dcterms:modified xsi:type="dcterms:W3CDTF">2014-01-06T18:14:50Z</dcterms:modified>
</cp:coreProperties>
</file>